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57" r:id="rId3"/>
    <p:sldId id="264" r:id="rId4"/>
    <p:sldId id="265" r:id="rId5"/>
    <p:sldId id="266" r:id="rId6"/>
    <p:sldId id="258" r:id="rId7"/>
    <p:sldId id="268" r:id="rId8"/>
    <p:sldId id="259" r:id="rId9"/>
    <p:sldId id="267" r:id="rId10"/>
    <p:sldId id="301" r:id="rId11"/>
    <p:sldId id="304" r:id="rId12"/>
    <p:sldId id="271" r:id="rId13"/>
    <p:sldId id="270" r:id="rId14"/>
    <p:sldId id="272" r:id="rId15"/>
    <p:sldId id="269" r:id="rId16"/>
    <p:sldId id="273" r:id="rId17"/>
    <p:sldId id="277" r:id="rId18"/>
    <p:sldId id="305" r:id="rId19"/>
    <p:sldId id="316" r:id="rId20"/>
    <p:sldId id="281" r:id="rId21"/>
    <p:sldId id="339" r:id="rId22"/>
    <p:sldId id="282" r:id="rId23"/>
    <p:sldId id="283" r:id="rId24"/>
    <p:sldId id="284" r:id="rId25"/>
    <p:sldId id="306" r:id="rId26"/>
    <p:sldId id="30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840"/>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8:35.067"/>
    </inkml:context>
    <inkml:brush xml:id="br0">
      <inkml:brushProperty name="width" value="0.05" units="cm"/>
      <inkml:brushProperty name="height" value="0.05" units="cm"/>
      <inkml:brushProperty name="color" value="#004F8B"/>
    </inkml:brush>
  </inkml:definitions>
  <inkml:trace contextRef="#ctx0" brushRef="#br0">1 34 24575,'3'-3'0,"-1"1"0,0-2 0,-1 2 0,-1-3 0,0-1 0,0 2 0,0-2 0,0 4 0,0 3 0,0-1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7.211"/>
    </inkml:context>
    <inkml:brush xml:id="br0">
      <inkml:brushProperty name="width" value="0.05" units="cm"/>
      <inkml:brushProperty name="height" value="0.05" units="cm"/>
      <inkml:brushProperty name="color" value="#E71224"/>
    </inkml:brush>
  </inkml:definitions>
  <inkml:trace contextRef="#ctx0" brushRef="#br0">0 1 24575,'0'8'0,"0"1"0,0-1 0,0 0 0,0 1 0,0-1 0,0 1 0,0-1 0,4 0 0,-3 1 0,3-1 0,0 1 0,-4-1 0,8 0 0,-7 1 0,6-1 0,-6 5 0,3-3 0,0 3 0,-3-1 0,6-2 0,-6 3 0,7 0 0,-7-4 0,7 4 0,-7-4 0,2 4 0,1-4 0,-3 4 0,3-5 0,0 1 0,-4-1 0,4 1 0,0-1 0,-3 0 0,3 1 0,-1-1 0,-2 1 0,3-1 0,0 0 0,-3 1 0,2-1 0,-3 1 0,4-5 0,-3 4 0,3-4 0,-4 5 0,0-1 0,4 1 0,-4-1 0,4 0 0,-4 1 0,4-1 0,-3 1 0,3-1 0,-4 0 0,0 1 0,3-1 0,-2-7 0,3-2 0,-4-8 0,4 5 0,0-4 0,5 7 0,4-7 0,1 7 0,4-7 0,1 3 0,-1-1 0,6-2 0,-4 2 0,9-4 0,-9 1 0,4-1 0,0 0 0,-4 5 0,4-4 0,0 3 0,-4-3 0,4-1 0,-6 5 0,1-4 0,5 4 0,-4-5 0,3 0 0,-4 1 0,5-1 0,-4 1 0,-1-1 0,-1 5 0,-4-3 0,0 7 0,-1-3 0,-5 0 0,0 3 0,-3-3 0,-1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6.632"/>
    </inkml:context>
    <inkml:brush xml:id="br0">
      <inkml:brushProperty name="width" value="0.05" units="cm"/>
      <inkml:brushProperty name="height" value="0.05" units="cm"/>
      <inkml:brushProperty name="color" value="#E71224"/>
    </inkml:brush>
  </inkml:definitions>
  <inkml:trace contextRef="#ctx0" brushRef="#br0">1521 1 24575,'-11'38'0,"-11"12"0,-2-3 0,-7 13 0,-4 0 0,4 0 0,-5 0 0,0-5 0,0 4 0,-7-3 0,11-2 0,-4 6 0,7-12 0,-2 11 0,1-12 0,-4 6 0,10-8 0,-4 1 0,-2 13 0,0-4 0,-2 13 0,2-8 0,1 0 0,3 0 0,-9 0 0,3 8 0,3-19 0,-21 26 0,24-39 0,-3 7 0,-1 0 0,-8 4 0,-9 30 0,-2-20 0,12 4 0,0-12 0,3 2 0,5-11 0,0 1 0,1-3 0,8-7 0,0-2 0,5-5 0,6-6 0,1-5 0,3-5 0,-3 1 0,3-1 0,-2 1 0,1 4 0,2-4 0,-4 4 0,3-5 0,-4 1 0,5-1 0,-4 1 0,7-1 0,-3 0 0,1-3 0,2 2 0,-3-2 0,4 4 0,0-1 0,-4 0 0,3 1 0,-3-1 0,4 1 0,-4-1 0,4 0 0,-8 1 0,7-1 0,-3 0 0,4 1 0,-4-1 0,3-7 0,-2-2 0,3-7 0,0-1 0,0 1 0,0-1 0,0 1 0,0-1 0,0 0 0,0 1 0,0-1 0,0 1 0,0-1 0,0 1 0,0-5 0,0-7 0,-4 0 0,2-9 0,-6 9 0,2-9 0,1 9 0,-4-4 0,8 5 0,-7 5 0,7 1 0,-2 4 0,3 1 0,0-1 0,0 8 0,0 6 0,0 4 0,0 3 0,0-3 0,0-1 0,0 0 0,0 1 0,0-1 0,0 1 0,0-1 0,0 0 0,0 1 0,0-1 0,0 1 0,0-1 0,0 0 0,0 1 0,0 4 0,0-4 0,0 9 0,0-4 0,0 4 0,4 1 0,-3-1 0,7-4 0,-7 4 0,2-4 0,1 0 0,-3-1 0,3 0 0,-1-4 0,2 4 0,0-4 0,-1-1 0,-1 0 0,-2 1 0,3-1 0,-4 1 0,4-1 0,-3 0 0,2 1 0,1-5 0,-3 4 0,6-7 0,-2 3 0,3-4 0,1 0 0,-1 0 0,11 0 0,-4 0 0,14-5 0,2 4 0,8-9 0,5-1 0,0-1 0,1-9 0,-1 3 0,1-4 0,-1 5 0,0-4 0,1 8 0,-7-7 0,5 8 0,-11 1 0,5 2 0,-12 4 0,-1-5 0,-10 1 0,3 4 0,-7-3 0,3 7 0,-5-3 0,-3 1 0,-1 2 0,-4-3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9.837"/>
    </inkml:context>
    <inkml:brush xml:id="br0">
      <inkml:brushProperty name="width" value="0.05" units="cm"/>
      <inkml:brushProperty name="height" value="0.05" units="cm"/>
      <inkml:brushProperty name="color" value="#E71224"/>
    </inkml:brush>
  </inkml:definitions>
  <inkml:trace contextRef="#ctx0" brushRef="#br0">0 28 24575,'0'-9'0,"0"-4"0,0 11 0,0-1 0,0 11 0,0 0 0,0 1 0,0-1 0,0 1 0,0-1 0,0 0 0,0 1 0,0-1 0,0 1 0,0-1 0,0 0 0,0 1 0,0-1 0,0 1 0,0-1 0,0 0 0,0 1 0,0-1 0,0 5 0,0-3 0,0 7 0,0-7 0,0 2 0,0-3 0,0-1 0,0 1 0,0-1 0,0 5 0,0-3 0,0 2 0,0-3 0,0-1 0,0 1 0,0-1 0,4 0 0,-3 1 0,3-1 0,-4 1 0,0-1 0,0 0 0,0 1 0,0-1 0,0 1 0,0 3 0,0-2 0,0 3 0,0-5 0,0 1 0,0-1 0,0 1 0,0-1 0,0-3 0,0-2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36.736"/>
    </inkml:context>
    <inkml:brush xml:id="br0">
      <inkml:brushProperty name="width" value="0.05" units="cm"/>
      <inkml:brushProperty name="height" value="0.05" units="cm"/>
      <inkml:brushProperty name="color" value="#5B2D90"/>
    </inkml:brush>
  </inkml:definitions>
  <inkml:trace contextRef="#ctx0" brushRef="#br0">1 10 24575,'10'-5'0,"-1"1"0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40.295"/>
    </inkml:context>
    <inkml:brush xml:id="br0">
      <inkml:brushProperty name="width" value="0.05" units="cm"/>
      <inkml:brushProperty name="height" value="0.05" units="cm"/>
      <inkml:brushProperty name="color" value="#5B2D90"/>
    </inkml:brush>
  </inkml:definitions>
  <inkml:trace contextRef="#ctx0" brushRef="#br0">1 29 24575,'17'-12'0,"-3"2"0,-7 8 0,0 0 0,0 0 0,-1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43.764"/>
    </inkml:context>
    <inkml:brush xml:id="br0">
      <inkml:brushProperty name="width" value="0.05" units="cm"/>
      <inkml:brushProperty name="height" value="0.05" units="cm"/>
      <inkml:brushProperty name="color" value="#E71224"/>
    </inkml:brush>
  </inkml:definitions>
  <inkml:trace contextRef="#ctx0" brushRef="#br0">424 11 24575,'-1'-4'0,"0"1"0,0 2 0,-1 1 0,1-1 0,0 1 0,-1 0 0,1-1 0,0 0 0,-1 3 0,1-2 0,-1 2 0,1-2 0,0 0 0,1 2 0,-1-1 0,0 2 0,1-3 0,0 2 0,-2-2 0,1 0 0,-2 0 0,2 0 0,-1 0 0,1 0 0,0 1 0,0 0 0,0 0 0,-1-1 0,2 2 0,-2-2 0,1 1 0,0-1 0,0 2 0,0-2 0,0 2 0,0-2 0,-1 1 0,1 0 0,0 0 0,1 0 0,0 1 0,-1 0 0,0 0 0,0-1 0,-1 0 0,-3 4 0,1-2 0,-4 5 0,3-4 0,-1 2 0,3-4 0,-1 3 0,2-3 0,-1 2 0,2-3 0,-1 1 0,2 0 0,-1-1 0,1 1 0,0-1 0,0 1 0,0-1 0,0 0 0,0 1 0,-2 3 0,1-2 0,-1 5 0,1-4 0,1 4 0,-1-4 0,-1 5 0,1-4 0,-1 5 0,2-5 0,-1 6 0,1-4 0,-1 11 0,1-10 0,0 13 0,0-12 0,0 10 0,0-10 0,0 11 0,0-10 0,2 10 0,-2-11 0,1 14 0,0-12 0,-1 12 0,0-14 0,0 11 0,0-11 0,0 11 0,0-11 0,0 11 0,0-11 0,-1 11 0,0-10 0,1 13 0,0-14 0,0 14 0,0-14 0,0 11 0,0-11 0,0 11 0,0-12 0,0 12 0,0-11 0,0 11 0,0-11 0,0 14 0,0-13 0,0 16 0,0-15 0,0 16 0,0-15 0,0 17 0,0-17 0,0 16 0,0-17 0,0 16 0,-1-15 0,-2 18 0,1-18 0,-3 18 0,3-18 0,-2 16 0,2-16 0,-3 18 0,3-17 0,-3 19 0,3-18 0,-1 25 0,2-23 0,0 22 0,1-23 0,2 18 0,-1-18 0,2 18 0,-2-19 0,0 18 0,-1-17 0,0 20 0,0-20 0,0 18 0,0-20 0,0 14 0,0-13 0,0 15 0,0-14 0,0 15 0,0-17 0,0 16 0,0-16 0,-2 21 0,1-20 0,-1 18 0,2-20 0,0 14 0,0-16 0,-2 14 0,1-15 0,-2 13 0,1-13 0,-1 15 0,1-14 0,0 13 0,0-14 0,1 10 0,0-10 0,1 11 0,0-11 0,0 12 0,0-11 0,0 12 0,0-12 0,2 12 0,-1-13 0,2 12 0,-1-13 0,1 14 0,-2-13 0,2 12 0,-2-12 0,1 8 0,-2-10 0,1 8 0,-1-9 0,0 7 0,0-9 0,0 7 0,0-6 0,0 5 0,0-7 0,0 5 0,0-5 0,0 3 0,0-4 0,1 2 0,-1-2 0,0-1 0,-2-4 0,0 0 0,-3-2 0,0 1 0,0-2 0,-6-3 0,3 0 0,-14-13 0,10 9 0,-21-23 0,19 20 0,-18-21 0,20 23 0,-13-17 0,14 16 0,-12-14 0,14 17 0,-7-10 0,10 14 0,-5-10 0,6 11 0,-3-7 0,6 10 0,0-2 0,1 4 0,1 0 0,2 6 0,-1-1 0,3 2 0,-1 0 0,0 0 0,5 7 0,-3-4 0,7 12 0,-6-10 0,15 22 0,-12-17 0,15 23 0,-15-25 0,9 20 0,-10-20 0,9 16 0,-9-18 0,7 12 0,-8-15 0,8 10 0,-9-12 0,9 7 0,-9-8 0,9 5 0,-8-5 0,10 3 0,-10-4 0,9 2 0,-9-3 0,6-1 0,-9-1 0,7-1 0,-8 0 0,4 0 0,-5 0 0,2-1 0,-2 0 0,2-2 0,-2 2 0,5-5 0,-2 3 0,10-10 0,-6 5 0,11-15 0,-11 14 0,10-15 0,-13 15 0,8-9 0,-9 10 0,9-8 0,-8 9 0,14-14 0,-11 11 0,14-16 0,-13 15 0,9-12 0,-10 13 0,9-15 0,-10 15 0,8-16 0,-10 16 0,8-11 0,-8 13 0,4-8 0,-6 11 0,4-5 0,-5 7 0,2-2 0,-4 3 0,0-1 0,-1 2 0,-1-1 0,1 1 0,-4-1 0,1 0 0,-10-3 0,4 1 0,-6-2 0,5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46.707"/>
    </inkml:context>
    <inkml:brush xml:id="br0">
      <inkml:brushProperty name="width" value="0.05" units="cm"/>
      <inkml:brushProperty name="height" value="0.05" units="cm"/>
      <inkml:brushProperty name="color" value="#E71224"/>
    </inkml:brush>
  </inkml:definitions>
  <inkml:trace contextRef="#ctx0" brushRef="#br0">0 5 24575,'3'-3'0,"-1"1"0,-1 2 0,0 1 0,1 0 0,-1 0 0,0 0 0,-1 0 0,2 1 0,-1 0 0,2 5 0,0-3 0,3 7 0,-3-5 0,10 11 0,-9-10 0,9 12 0,-10-13 0,5 8 0,-4-9 0,3 5 0,-4-7 0,3 7 0,-5-7 0,4 6 0,-3-7 0,2 4 0,-1-4 0,2 3 0,-2-2 0,3 3 0,-3-3 0,5 5 0,-4-4 0,5 9 0,-5-7 0,10 12 0,-8-10 0,10 14 0,-9-12 0,9 15 0,-9-13 0,10 18 0,-9-15 0,17 28 0,-13-25 0,17 29 0,-18-29 0,15 22 0,-16-24 0,12 20 0,-13-21 0,11 18 0,-11-19 0,14 19 0,-14-18 0,22 25 0,-18-23 0,21 20 0,-23-23 0,15 12 0,-16-15 0,14 15 0,-16-16 0,13 16 0,-13-16 0,11 13 0,-10-13 0,12 13 0,-13-14 0,10 12 0,-11-12 0,10 14 0,-10-14 0,10 15 0,-11-15 0,10 13 0,-8-11 0,8 13 0,-9-13 0,10 14 0,-9-13 0,10 14 0,-9-14 0,16 20 0,-15-19 0,15 18 0,-16-19 0,14 19 0,-13-18 0,12 19 0,-13-19 0,10 14 0,-10-14 0,11 16 0,-10-15 0,12 18 0,-11-18 0,13 18 0,-14-18 0,13 17 0,-12-17 0,13 19 0,-14-18 0,19 26 0,-18-24 0,18 23 0,-19-26 0,14 19 0,-14-19 0,13 21 0,-13-21 0,16 22 0,-17-24 0,13 19 0,-15-21 0,9 12 0,-9-13 0,11 12 0,-10-13 0,6 8 0,-10-10 0,3 3 0,-4-6 0,1 4 0,-2-5 0,2 3 0,-2-3 0,0 2 0,-2-3 0,0 1 0,-2-2 0,1 0 0,-1 0 0,0 0 0,1 0 0,-3-2 0,0 0 0,-13-3 0,8 1 0,-24-8 0,18 6 0,-27-12 0,21 8 0,-34-19 0,32 17 0,-28-16 0,34 19 0,-16-9 0,21 11 0,-9-7 0,13 9 0,-6-8 0,8 8 0,-9-10 0,7 8 0,-9-9 0,11 10 0,-9-6 0,10 7 0,-7-7 0,8 7 0,-5-4 0,6 6 0,-2-3 0,4 3 0,-2 0 0,4 1 0,-1 0 0,2 2 0,0 0 0,0 0 0,-1 1 0,5 3 0,-1 0 0,10 6 0,-6-5 0,16 9 0,-11-8 0,20 12 0,-17-10 0,22 12 0,-21-11 0,26 14 0,-26-13 0,21 13 0,-24-14 0,13 11 0,-16-11 0,12 9 0,-16-10 0,12 8 0,-13-9 0,10 8 0,-10-10 0,10 7 0,-11-8 0,9 4 0,-8-4 0,8 3 0,-8-3 0,13 3 0,-11-5 0,10 3 0,-12-4 0,5 1 0,-9-2 0,3 0 0,-4 0 0,2-2 0,-3 1 0,5-7 0,-3 4 0,6-12 0,-5 8 0,9-14 0,-7 10 0,11-20 0,-10 16 0,10-25 0,-9 22 0,11-32 0,-10 30 0,9-30 0,-11 33 0,7-19 0,-10 22 0,5-11 0,-6 16 0,3-5 0,-4 10 0,6-6 0,-5 8 0,5-5 0,-6 5 0,2-1 0,-3 3 0,1-3 0,-2 2 0,1 0 0,-1 1 0,1 0 0,-1-1 0,0 0 0,0 0 0,-1-1 0,0 1 0,-5-8 0,2 4 0,-4-6 0,1 3 0,-1-2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55.546"/>
    </inkml:context>
    <inkml:brush xml:id="br0">
      <inkml:brushProperty name="width" value="0.05" units="cm"/>
      <inkml:brushProperty name="height" value="0.05" units="cm"/>
      <inkml:brushProperty name="color" value="#E71224"/>
    </inkml:brush>
  </inkml:definitions>
  <inkml:trace contextRef="#ctx0" brushRef="#br0">23 133 24575,'-2'-3'0,"0"0"0,1 2 0,0-1 0,-1 0 0,1-3 0,0 2 0,0-4 0,1 3 0,-1-5 0,1 5 0,0-7 0,0 5 0,-1-7 0,1 7 0,-1-8 0,1 9 0,-1-5 0,1 6 0,-1-5 0,0 7 0,-2-4 0,2 5 0,-1-2 0,2 8 0,1-5 0,1 6 0,0-1 0,0-1 0,4 10 0,-3-7 0,8 17 0,-6-13 0,8 18 0,-8-16 0,7 17 0,-6-15 0,7 18 0,-7-17 0,4 20 0,-5-21 0,3 26 0,-5-24 0,5 25 0,-4-25 0,7 25 0,-6-23 0,9 27 0,-8-25 0,7 26 0,-8-28 0,7 26 0,-6-26 0,6 28 0,-7-29 0,5 23 0,-7-27 0,5 19 0,-4-19 0,5 17 0,-5-17 0,8 23 0,-8-21 0,7 25 0,-7-24 0,5 24 0,-5-23 0,7 27 0,-6-26 0,10 35 0,-9-32 0,9 32 0,-9-34 0,7 24 0,-8-26 0,6 21 0,-7-23 0,5 20 0,-5-20 0,5 20 0,-5-20 0,8 28 0,-7-25 0,10 25 0,-10-28 0,7 20 0,-7-20 0,6 20 0,-7-20 0,8 23 0,-6-21 0,9 32 0,-8-29 0,8 30 0,-9-32 0,5 26 0,-5-25 0,8 33 0,-8-30 0,9 31 0,-10-33 0,7 24 0,-7-25 0,7 23 0,-7-25 0,6 22 0,-8-23 0,6 20 0,-5-20 0,7 26 0,-6-26 0,6 24 0,-8-27 0,4 18 0,-5-18 0,2 16 0,-3-18 0,5 20 0,-4-17 0,7 22 0,-5-19 0,10 24 0,-9-25 0,7 22 0,-8-26 0,5 24 0,-6-22 0,4 19 0,-5-23 0,3 15 0,-3-17 0,3 11 0,-4-13 0,3 7 0,-2-10 0,0 4 0,-2-5 0,0 1 0,0-4 0,-3-2 0,2-1 0,-3-1 0,2 1 0,-4-4 0,2 1 0,-8-11 0,4 7 0,-10-16 0,8 14 0,-16-16 0,15 18 0,-15-12 0,18 15 0,-9-9 0,9 11 0,-6-11 0,9 10 0,-7-9 0,7 9 0,-7-8 0,7 8 0,-7-5 0,7 6 0,-6-4 0,8 6 0,-5-4 0,6 5 0,-2-2 0,2 2 0,-2-2 0,2 3 0,0-2 0,1 2 0,5 4 0,-2-1 0,3 3 0,-3-2 0,1 1 0,5 8 0,-3-4 0,10 11 0,-8-10 0,11 11 0,-11-11 0,13 10 0,-12-10 0,13 12 0,-13-12 0,15 11 0,-15-12 0,14 13 0,-13-12 0,15 15 0,-15-15 0,11 11 0,-12-12 0,6 5 0,-7-6 0,3 3 0,-6-5 0,4 4 0,-6-5 0,6 4 0,-4-5 0,4 3 0,-4-5 0,2 2 0,-4-3 0,2 0 0,-2 0 0,2 0 0,-2 0 0,3 0 0,-3 0 0,3-1 0,-4 1 0,2-1 0,-3 1 0,0-2 0,1 0 0,-1 1 0,1-1 0,0-1 0,0 0 0,2-5 0,0 3 0,5-11 0,-2 8 0,13-18 0,-11 13 0,17-20 0,-15 18 0,16-25 0,-15 22 0,12-22 0,-13 23 0,9-21 0,-12 24 0,8-16 0,-11 21 0,6-11 0,-6 10 0,7-13 0,-5 11 0,5-14 0,-7 16 0,4-13 0,-6 16 0,4-6 0,-5 10 0,0-1 0,-2 3 0,1 0 0,-2 0 0,1-1 0,0 1 0,-3-4 0,2 0 0,-14-10 0,6 1 0,-9-11 0,8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2:50.838"/>
    </inkml:context>
    <inkml:brush xml:id="br0">
      <inkml:brushProperty name="width" value="0.025" units="cm"/>
      <inkml:brushProperty name="height" value="0.025" units="cm"/>
      <inkml:brushProperty name="color" value="#008C3A"/>
    </inkml:brush>
  </inkml:definitions>
  <inkml:trace contextRef="#ctx0" brushRef="#br0">8 19 24575,'-2'0'0,"0"0"0,1-1 0,0 1 0,0-2 0,1 2 0,1-1 0,0 1 0,0-2 0,1 0 0,-1-1 0,1-1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29.731"/>
    </inkml:context>
    <inkml:brush xml:id="br0">
      <inkml:brushProperty name="width" value="0.025" units="cm"/>
      <inkml:brushProperty name="height" value="0.025" units="cm"/>
      <inkml:brushProperty name="color" value="#AB008B"/>
    </inkml:brush>
  </inkml:definitions>
  <inkml:trace contextRef="#ctx0" brushRef="#br0">0 55 24575,'15'-22'0,"-9"13"0,2-11 0,-16 18 0,-4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33.036"/>
    </inkml:context>
    <inkml:brush xml:id="br0">
      <inkml:brushProperty name="width" value="0.025" units="cm"/>
      <inkml:brushProperty name="height" value="0.025" units="cm"/>
      <inkml:brushProperty name="color" value="#AB008B"/>
    </inkml:brush>
  </inkml:definitions>
  <inkml:trace contextRef="#ctx0" brushRef="#br0">2 52 24575,'3'-7'0,"7"-6"0,-6 7 0,4-3 0,-5 8 0,-2 0 0,1 0 0,-2 0 0,0 0 0,-1 0 0,0 1 0,0 0 0,0 0 0,-8-3 0,2 0 0,-6-2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03.623"/>
    </inkml:context>
    <inkml:brush xml:id="br0">
      <inkml:brushProperty name="width" value="0.025" units="cm"/>
      <inkml:brushProperty name="height" value="0.025" units="cm"/>
      <inkml:brushProperty name="color" value="#E71224"/>
    </inkml:brush>
  </inkml:definitions>
  <inkml:trace contextRef="#ctx0" brushRef="#br0">4 16 24575,'0'-3'0,"0"1"0,0 0 0,0 1 0,0 0 0,0-1 0,1 1 0,-2 0 0,0 0 0,-1-1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37.818"/>
    </inkml:context>
    <inkml:brush xml:id="br0">
      <inkml:brushProperty name="width" value="0.05" units="cm"/>
      <inkml:brushProperty name="height" value="0.05" units="cm"/>
      <inkml:brushProperty name="color" value="#004F8B"/>
    </inkml:brush>
  </inkml:definitions>
  <inkml:trace contextRef="#ctx0" brushRef="#br0">1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51.337"/>
    </inkml:context>
    <inkml:brush xml:id="br0">
      <inkml:brushProperty name="width" value="0.05" units="cm"/>
      <inkml:brushProperty name="height" value="0.05" units="cm"/>
      <inkml:brushProperty name="color" value="#5B2D90"/>
    </inkml:brush>
  </inkml:definitions>
  <inkml:trace contextRef="#ctx0" brushRef="#br0">1 0 24575,'10'4'0,"22"1"0,-7-3 0,18-1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32.043"/>
    </inkml:context>
    <inkml:brush xml:id="br0">
      <inkml:brushProperty name="width" value="0.05" units="cm"/>
      <inkml:brushProperty name="height" value="0.05" units="cm"/>
      <inkml:brushProperty name="color" value="#5B2D90"/>
    </inkml:brush>
  </inkml:definitions>
  <inkml:trace contextRef="#ctx0" brushRef="#br0">26 13 24575,'-10'-3'0,"2"-1"0,1 1 0,6 0 0,7 4 0,6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4.464"/>
    </inkml:context>
    <inkml:brush xml:id="br0">
      <inkml:brushProperty name="width" value="0.05" units="cm"/>
      <inkml:brushProperty name="height" value="0.05" units="cm"/>
      <inkml:brushProperty name="color" value="#E71224"/>
    </inkml:brush>
  </inkml:definitions>
  <inkml:trace contextRef="#ctx0" brushRef="#br0">922 1 24575,'0'13'0,"0"-4"0,0 9 0,0-4 0,-5 4 0,4 1 0,-3-1 0,0 6 0,3-4 0,-8 4 0,4-5 0,-1-1 0,2 1 0,0-1 0,3 1 0,-7-5 0,7 9 0,-7-8 0,7 14 0,-7-9 0,7 10 0,-8-5 0,3 5 0,-4 1 0,0-6 0,0 4 0,4-9 0,-3 9 0,3-3 0,-3-1 0,-2 4 0,1-4 0,0 6 0,0-1 0,0 1 0,-1-1 0,1 1 0,0-1 0,0-4 0,-1 3 0,2-9 0,-1 4 0,1-6 0,-1 6 0,-4 4 0,3 3 0,-3 3 0,4-4 0,-1 1 0,1-6 0,0 4 0,0-3 0,0-1 0,0 4 0,1-9 0,3 4 0,-3 0 0,4-4 0,-5 9 0,0-4 0,0 5 0,-1 1 0,1 0 0,0-1 0,-1 1 0,1-6 0,0 4 0,1-9 0,-6 23 0,4-15 0,-4 23 0,4-19 0,0 4 0,1 1 0,-1-5 0,1 5 0,-1-7 0,1 1 0,0-6 0,0 4 0,0-9 0,5 9 0,-4-9 0,4 4 0,0-5 0,-3-1 0,2 1 0,1-1 0,-4 6 0,4-4 0,-5 8 0,5-9 0,-3 4 0,7-5 0,-8 1 0,8-5 0,-7 3 0,7-3 0,-8 5 0,8-1 0,-7 6 0,6-4 0,-6 4 0,2-5 0,1-5 0,-3 3 0,7-3 0,-7 0 0,7-1 0,-7 0 0,7-3 0,-3 3 0,0-1 0,2-2 0,-6 11 0,7-10 0,-7 10 0,7-12 0,-7 4 0,7-4 0,-7-1 0,7 5 0,-3-4 0,4 4 0,-3-4 0,2-1 0,-3 1 0,4-1 0,-4 0 0,3 1 0,-3-1 0,4 1 0,-3-5 0,2 4 0,-3-4 0,0 1 0,3-1 0,-3-4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B4B27-8333-AF41-9756-228811165BC5}" type="datetimeFigureOut">
              <a:rPr lang="en-US" smtClean="0"/>
              <a:t>12/19/20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7F29F-D657-074C-917C-B948BA0E68EA}" type="slidenum">
              <a:rPr lang="en-US" smtClean="0"/>
              <a:t>‹#›</a:t>
            </a:fld>
            <a:endParaRPr lang="en-US"/>
          </a:p>
        </p:txBody>
      </p:sp>
    </p:spTree>
    <p:extLst>
      <p:ext uri="{BB962C8B-B14F-4D97-AF65-F5344CB8AC3E}">
        <p14:creationId xmlns:p14="http://schemas.microsoft.com/office/powerpoint/2010/main" val="320095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 How a particular person can have different heights, weights and hair </a:t>
            </a:r>
            <a:r>
              <a:rPr lang="en-US" dirty="0" err="1"/>
              <a:t>colour</a:t>
            </a:r>
            <a:r>
              <a:rPr lang="en-US" dirty="0"/>
              <a:t>. These are variables. It refers to characteristics of what we are studying. Can vary among different individuals.</a:t>
            </a:r>
          </a:p>
        </p:txBody>
      </p:sp>
      <p:sp>
        <p:nvSpPr>
          <p:cNvPr id="4" name="Slide Number Placeholder 3"/>
          <p:cNvSpPr>
            <a:spLocks noGrp="1"/>
          </p:cNvSpPr>
          <p:nvPr>
            <p:ph type="sldNum" sz="quarter" idx="5"/>
          </p:nvPr>
        </p:nvSpPr>
        <p:spPr/>
        <p:txBody>
          <a:bodyPr/>
          <a:lstStyle/>
          <a:p>
            <a:fld id="{84E7F29F-D657-074C-917C-B948BA0E68EA}" type="slidenum">
              <a:rPr lang="en-US" smtClean="0"/>
              <a:t>6</a:t>
            </a:fld>
            <a:endParaRPr lang="en-US"/>
          </a:p>
        </p:txBody>
      </p:sp>
    </p:spTree>
    <p:extLst>
      <p:ext uri="{BB962C8B-B14F-4D97-AF65-F5344CB8AC3E}">
        <p14:creationId xmlns:p14="http://schemas.microsoft.com/office/powerpoint/2010/main" val="105382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can say that, we can exclude the value 120 from the earlier interval. But we cannot do that. Why? Because if we remove the end point then it is not continuous (E.g.: where will we keep the 119.98765?)</a:t>
            </a:r>
          </a:p>
        </p:txBody>
      </p:sp>
      <p:sp>
        <p:nvSpPr>
          <p:cNvPr id="4" name="Slide Number Placeholder 3"/>
          <p:cNvSpPr>
            <a:spLocks noGrp="1"/>
          </p:cNvSpPr>
          <p:nvPr>
            <p:ph type="sldNum" sz="quarter" idx="5"/>
          </p:nvPr>
        </p:nvSpPr>
        <p:spPr/>
        <p:txBody>
          <a:bodyPr/>
          <a:lstStyle/>
          <a:p>
            <a:fld id="{84E7F29F-D657-074C-917C-B948BA0E68EA}" type="slidenum">
              <a:rPr lang="en-US" smtClean="0"/>
              <a:t>14</a:t>
            </a:fld>
            <a:endParaRPr lang="en-US"/>
          </a:p>
        </p:txBody>
      </p:sp>
    </p:spTree>
    <p:extLst>
      <p:ext uri="{BB962C8B-B14F-4D97-AF65-F5344CB8AC3E}">
        <p14:creationId xmlns:p14="http://schemas.microsoft.com/office/powerpoint/2010/main" val="519217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12/19/20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12/19/20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12/19/20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12/19/20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12/19/20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12/19/20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12/19/20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12/19/20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12/19/20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12.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customXml" Target="../ink/ink2.xm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ustomXml" Target="../ink/ink3.xml"/><Relationship Id="rId133" Type="http://schemas.openxmlformats.org/officeDocument/2006/relationships/customXml" Target="../ink/ink4.xml"/><Relationship Id="rId138" Type="http://schemas.openxmlformats.org/officeDocument/2006/relationships/image" Target="../media/image875.png"/><Relationship Id="rId2" Type="http://schemas.openxmlformats.org/officeDocument/2006/relationships/image" Target="../media/image15.png"/><Relationship Id="rId132" Type="http://schemas.openxmlformats.org/officeDocument/2006/relationships/image" Target="../media/image87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ustomXml" Target="../ink/ink5.xml"/><Relationship Id="rId1" Type="http://schemas.openxmlformats.org/officeDocument/2006/relationships/slideLayout" Target="../slideLayouts/slideLayout7.xml"/><Relationship Id="rId115" Type="http://schemas.openxmlformats.org/officeDocument/2006/relationships/image" Target="../media/image994.png"/></Relationships>
</file>

<file path=ppt/slides/_rels/slide18.xml.rels><?xml version="1.0" encoding="UTF-8" standalone="yes"?>
<Relationships xmlns="http://schemas.openxmlformats.org/package/2006/relationships"><Relationship Id="rId3" Type="http://schemas.openxmlformats.org/officeDocument/2006/relationships/image" Target="../media/image1097.png"/><Relationship Id="rId112" Type="http://schemas.openxmlformats.org/officeDocument/2006/relationships/image" Target="../media/image1152.png"/><Relationship Id="rId2" Type="http://schemas.openxmlformats.org/officeDocument/2006/relationships/hyperlink" Target="https://en.wikipedia.org/wiki/X%CC%85_and_s_chart" TargetMode="External"/><Relationship Id="rId1" Type="http://schemas.openxmlformats.org/officeDocument/2006/relationships/slideLayout" Target="../slideLayouts/slideLayout7.xml"/><Relationship Id="rId5" Type="http://schemas.openxmlformats.org/officeDocument/2006/relationships/customXml" Target="../ink/ink6.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8.tiff"/><Relationship Id="rId88" Type="http://schemas.openxmlformats.org/officeDocument/2006/relationships/image" Target="../media/image1912.png"/><Relationship Id="rId1" Type="http://schemas.openxmlformats.org/officeDocument/2006/relationships/slideLayout" Target="../slideLayouts/slideLayout7.xml"/><Relationship Id="rId5" Type="http://schemas.openxmlformats.org/officeDocument/2006/relationships/customXml" Target="../ink/ink8.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8" Type="http://schemas.openxmlformats.org/officeDocument/2006/relationships/image" Target="../media/image2810.png"/><Relationship Id="rId26" Type="http://schemas.openxmlformats.org/officeDocument/2006/relationships/image" Target="../media/image22.png"/><Relationship Id="rId3" Type="http://schemas.openxmlformats.org/officeDocument/2006/relationships/customXml" Target="../ink/ink9.xml"/><Relationship Id="rId21" Type="http://schemas.openxmlformats.org/officeDocument/2006/relationships/customXml" Target="../ink/ink14.xml"/><Relationship Id="rId7" Type="http://schemas.openxmlformats.org/officeDocument/2006/relationships/customXml" Target="../ink/ink11.xml"/><Relationship Id="rId17" Type="http://schemas.openxmlformats.org/officeDocument/2006/relationships/customXml" Target="../ink/ink12.xml"/><Relationship Id="rId25" Type="http://schemas.openxmlformats.org/officeDocument/2006/relationships/customXml" Target="../ink/ink16.xml"/><Relationship Id="rId2" Type="http://schemas.openxmlformats.org/officeDocument/2006/relationships/image" Target="../media/image20.png"/><Relationship Id="rId16" Type="http://schemas.openxmlformats.org/officeDocument/2006/relationships/image" Target="../media/image2710.png"/><Relationship Id="rId20" Type="http://schemas.openxmlformats.org/officeDocument/2006/relationships/image" Target="../media/image1926.png"/><Relationship Id="rId1" Type="http://schemas.openxmlformats.org/officeDocument/2006/relationships/slideLayout" Target="../slideLayouts/slideLayout7.xml"/><Relationship Id="rId6" Type="http://schemas.openxmlformats.org/officeDocument/2006/relationships/image" Target="../media/image2210.png"/><Relationship Id="rId24" Type="http://schemas.openxmlformats.org/officeDocument/2006/relationships/image" Target="../media/image21.png"/><Relationship Id="rId5" Type="http://schemas.openxmlformats.org/officeDocument/2006/relationships/customXml" Target="../ink/ink10.xml"/><Relationship Id="rId23" Type="http://schemas.openxmlformats.org/officeDocument/2006/relationships/customXml" Target="../ink/ink15.xml"/><Relationship Id="rId28" Type="http://schemas.openxmlformats.org/officeDocument/2006/relationships/image" Target="../media/image23.png"/><Relationship Id="rId19" Type="http://schemas.openxmlformats.org/officeDocument/2006/relationships/customXml" Target="../ink/ink13.xml"/><Relationship Id="rId4" Type="http://schemas.openxmlformats.org/officeDocument/2006/relationships/image" Target="../media/image2110.png"/><Relationship Id="rId22" Type="http://schemas.openxmlformats.org/officeDocument/2006/relationships/image" Target="../media/image1927.png"/><Relationship Id="rId27" Type="http://schemas.openxmlformats.org/officeDocument/2006/relationships/customXml" Target="../ink/ink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customXml" Target="../ink/ink1.xml"/><Relationship Id="rId10" Type="http://schemas.openxmlformats.org/officeDocument/2006/relationships/image" Target="../media/image5.png"/><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5310-FA07-A040-A253-9ACF1A388715}"/>
              </a:ext>
            </a:extLst>
          </p:cNvPr>
          <p:cNvSpPr>
            <a:spLocks noGrp="1"/>
          </p:cNvSpPr>
          <p:nvPr>
            <p:ph type="ctrTitle"/>
          </p:nvPr>
        </p:nvSpPr>
        <p:spPr/>
        <p:txBody>
          <a:bodyPr/>
          <a:lstStyle/>
          <a:p>
            <a:r>
              <a:rPr lang="en-US" dirty="0"/>
              <a:t>Statistics</a:t>
            </a:r>
          </a:p>
        </p:txBody>
      </p:sp>
      <p:sp>
        <p:nvSpPr>
          <p:cNvPr id="3" name="Subtitle 2">
            <a:extLst>
              <a:ext uri="{FF2B5EF4-FFF2-40B4-BE49-F238E27FC236}">
                <a16:creationId xmlns:a16="http://schemas.microsoft.com/office/drawing/2014/main" id="{B094D4DF-D010-E544-AD02-EE68A059115C}"/>
              </a:ext>
            </a:extLst>
          </p:cNvPr>
          <p:cNvSpPr>
            <a:spLocks noGrp="1"/>
          </p:cNvSpPr>
          <p:nvPr>
            <p:ph type="subTitle" idx="1"/>
          </p:nvPr>
        </p:nvSpPr>
        <p:spPr>
          <a:xfrm>
            <a:off x="4185320" y="4591899"/>
            <a:ext cx="6831673" cy="1086237"/>
          </a:xfrm>
        </p:spPr>
        <p:txBody>
          <a:bodyPr/>
          <a:lstStyle/>
          <a:p>
            <a:pPr algn="r"/>
            <a:r>
              <a:rPr lang="en-US" b="1" dirty="0">
                <a:latin typeface="Avenir Book" panose="02000503020000020003" pitchFamily="2" charset="0"/>
                <a:ea typeface="Ayuthaya" pitchFamily="2" charset="-34"/>
                <a:cs typeface="Ayuthaya" pitchFamily="2" charset="-34"/>
              </a:rPr>
              <a:t>Dhrub Satyam</a:t>
            </a:r>
          </a:p>
          <a:p>
            <a:pPr algn="r"/>
            <a:r>
              <a:rPr lang="en-US" b="1" dirty="0">
                <a:latin typeface="Avenir Book" panose="02000503020000020003" pitchFamily="2" charset="0"/>
                <a:ea typeface="Ayuthaya" pitchFamily="2" charset="-34"/>
                <a:cs typeface="Ayuthaya" pitchFamily="2" charset="-34"/>
              </a:rPr>
              <a:t>(Data Scientist)</a:t>
            </a:r>
          </a:p>
        </p:txBody>
      </p:sp>
    </p:spTree>
    <p:extLst>
      <p:ext uri="{BB962C8B-B14F-4D97-AF65-F5344CB8AC3E}">
        <p14:creationId xmlns:p14="http://schemas.microsoft.com/office/powerpoint/2010/main" val="3090733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EBD8A8-7BE0-C84C-8705-E43EF98DCB0E}"/>
              </a:ext>
            </a:extLst>
          </p:cNvPr>
          <p:cNvSpPr txBox="1"/>
          <p:nvPr/>
        </p:nvSpPr>
        <p:spPr>
          <a:xfrm>
            <a:off x="773723" y="211015"/>
            <a:ext cx="4497691" cy="523220"/>
          </a:xfrm>
          <a:prstGeom prst="rect">
            <a:avLst/>
          </a:prstGeom>
          <a:noFill/>
        </p:spPr>
        <p:txBody>
          <a:bodyPr wrap="square" rtlCol="0">
            <a:spAutoFit/>
          </a:bodyPr>
          <a:lstStyle/>
          <a:p>
            <a:r>
              <a:rPr lang="en-US" sz="2800" b="1" dirty="0"/>
              <a:t>Data Visualization Basics</a:t>
            </a:r>
          </a:p>
        </p:txBody>
      </p:sp>
      <p:sp>
        <p:nvSpPr>
          <p:cNvPr id="3" name="TextBox 2">
            <a:extLst>
              <a:ext uri="{FF2B5EF4-FFF2-40B4-BE49-F238E27FC236}">
                <a16:creationId xmlns:a16="http://schemas.microsoft.com/office/drawing/2014/main" id="{58CFD18F-7055-3C43-BA9F-BC36F5D25A72}"/>
              </a:ext>
            </a:extLst>
          </p:cNvPr>
          <p:cNvSpPr txBox="1"/>
          <p:nvPr/>
        </p:nvSpPr>
        <p:spPr>
          <a:xfrm>
            <a:off x="773723" y="4061662"/>
            <a:ext cx="11218985" cy="2585323"/>
          </a:xfrm>
          <a:prstGeom prst="rect">
            <a:avLst/>
          </a:prstGeom>
          <a:noFill/>
        </p:spPr>
        <p:txBody>
          <a:bodyPr wrap="square" rtlCol="0">
            <a:spAutoFit/>
          </a:bodyPr>
          <a:lstStyle/>
          <a:p>
            <a:r>
              <a:rPr lang="en-GB" dirty="0"/>
              <a:t>We need data visualization because a visual summary of information makes it easier to identify patterns and trends than looking through thousands of rows on a spreadsheet. It’s the way the human brain works. </a:t>
            </a:r>
          </a:p>
          <a:p>
            <a:endParaRPr lang="en-GB" dirty="0"/>
          </a:p>
          <a:p>
            <a:r>
              <a:rPr lang="en-GB" dirty="0"/>
              <a:t>Since the purpose of data analysis is to gain insights, data is much more valuable when it is visualized. </a:t>
            </a:r>
          </a:p>
          <a:p>
            <a:endParaRPr lang="en-GB" dirty="0"/>
          </a:p>
          <a:p>
            <a:r>
              <a:rPr lang="en-GB" dirty="0"/>
              <a:t>Even if a data analyst can pull insights from data without visualization, it will be more difficult to communicate the meaning without visualization. </a:t>
            </a:r>
          </a:p>
          <a:p>
            <a:endParaRPr lang="en-GB" dirty="0"/>
          </a:p>
          <a:p>
            <a:r>
              <a:rPr lang="en-GB" dirty="0"/>
              <a:t>Charts and graphs make communicating data findings easier even if you can identify the patterns without them.</a:t>
            </a:r>
            <a:endParaRPr lang="en-US" dirty="0"/>
          </a:p>
        </p:txBody>
      </p:sp>
      <p:sp>
        <p:nvSpPr>
          <p:cNvPr id="4" name="TextBox 3">
            <a:extLst>
              <a:ext uri="{FF2B5EF4-FFF2-40B4-BE49-F238E27FC236}">
                <a16:creationId xmlns:a16="http://schemas.microsoft.com/office/drawing/2014/main" id="{CD282CDC-60D1-DF46-93D5-679165771B9D}"/>
              </a:ext>
            </a:extLst>
          </p:cNvPr>
          <p:cNvSpPr txBox="1"/>
          <p:nvPr/>
        </p:nvSpPr>
        <p:spPr>
          <a:xfrm>
            <a:off x="773723" y="1348155"/>
            <a:ext cx="10961077" cy="923330"/>
          </a:xfrm>
          <a:prstGeom prst="rect">
            <a:avLst/>
          </a:prstGeom>
          <a:noFill/>
        </p:spPr>
        <p:txBody>
          <a:bodyPr wrap="square" rtlCol="0">
            <a:spAutoFit/>
          </a:bodyPr>
          <a:lstStyle/>
          <a:p>
            <a:r>
              <a:rPr lang="en-GB" dirty="0"/>
              <a:t>Data visualization is the representation of data or information in a graph, chart, or other visual format. It communicates relationships of the data with images. This is important because it allows trends and patterns to be more easily seen.</a:t>
            </a:r>
            <a:endParaRPr lang="en-US" dirty="0"/>
          </a:p>
        </p:txBody>
      </p:sp>
      <p:sp>
        <p:nvSpPr>
          <p:cNvPr id="5" name="TextBox 4">
            <a:extLst>
              <a:ext uri="{FF2B5EF4-FFF2-40B4-BE49-F238E27FC236}">
                <a16:creationId xmlns:a16="http://schemas.microsoft.com/office/drawing/2014/main" id="{9086105B-5104-C04D-98E7-62A1E2643A08}"/>
              </a:ext>
            </a:extLst>
          </p:cNvPr>
          <p:cNvSpPr txBox="1"/>
          <p:nvPr/>
        </p:nvSpPr>
        <p:spPr>
          <a:xfrm>
            <a:off x="773723" y="868996"/>
            <a:ext cx="2805576" cy="369332"/>
          </a:xfrm>
          <a:prstGeom prst="rect">
            <a:avLst/>
          </a:prstGeom>
          <a:noFill/>
        </p:spPr>
        <p:txBody>
          <a:bodyPr wrap="none" rtlCol="0">
            <a:spAutoFit/>
          </a:bodyPr>
          <a:lstStyle/>
          <a:p>
            <a:r>
              <a:rPr lang="en-US" b="1" dirty="0"/>
              <a:t>What is data Visualization?</a:t>
            </a:r>
          </a:p>
        </p:txBody>
      </p:sp>
      <p:sp>
        <p:nvSpPr>
          <p:cNvPr id="6" name="TextBox 5">
            <a:extLst>
              <a:ext uri="{FF2B5EF4-FFF2-40B4-BE49-F238E27FC236}">
                <a16:creationId xmlns:a16="http://schemas.microsoft.com/office/drawing/2014/main" id="{19E333E3-9A04-584A-AAAF-63F96D55D049}"/>
              </a:ext>
            </a:extLst>
          </p:cNvPr>
          <p:cNvSpPr txBox="1"/>
          <p:nvPr/>
        </p:nvSpPr>
        <p:spPr>
          <a:xfrm>
            <a:off x="773723" y="3244334"/>
            <a:ext cx="2482603" cy="369332"/>
          </a:xfrm>
          <a:prstGeom prst="rect">
            <a:avLst/>
          </a:prstGeom>
          <a:noFill/>
        </p:spPr>
        <p:txBody>
          <a:bodyPr wrap="none" rtlCol="0">
            <a:spAutoFit/>
          </a:bodyPr>
          <a:lstStyle/>
          <a:p>
            <a:r>
              <a:rPr lang="en-US" b="1" dirty="0"/>
              <a:t>What is its importance?</a:t>
            </a:r>
          </a:p>
        </p:txBody>
      </p:sp>
    </p:spTree>
    <p:extLst>
      <p:ext uri="{BB962C8B-B14F-4D97-AF65-F5344CB8AC3E}">
        <p14:creationId xmlns:p14="http://schemas.microsoft.com/office/powerpoint/2010/main" val="1328406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5F4C0F-8154-9247-BD53-B915B85BD22D}"/>
              </a:ext>
            </a:extLst>
          </p:cNvPr>
          <p:cNvSpPr/>
          <p:nvPr/>
        </p:nvSpPr>
        <p:spPr>
          <a:xfrm>
            <a:off x="808891" y="258901"/>
            <a:ext cx="7772400" cy="6432530"/>
          </a:xfrm>
          <a:prstGeom prst="rect">
            <a:avLst/>
          </a:prstGeom>
        </p:spPr>
        <p:txBody>
          <a:bodyPr wrap="square">
            <a:spAutoFit/>
          </a:bodyPr>
          <a:lstStyle/>
          <a:p>
            <a:r>
              <a:rPr lang="en-GB" b="1" dirty="0">
                <a:solidFill>
                  <a:srgbClr val="242A65"/>
                </a:solidFill>
                <a:latin typeface="Calibri" panose="020F0502020204030204" pitchFamily="34" charset="0"/>
                <a:cs typeface="Calibri" panose="020F0502020204030204" pitchFamily="34" charset="0"/>
              </a:rPr>
              <a:t>Line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line chart is, as one can imagine, a line or multiple lines showing how single, or multiple variables develop over time. </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Pie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pie chart is a circular graph divided into slices. The larger a slice is the bigger portion of the total quantity it represents.</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Bar Graph.</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bar chart or bar graph is a chart or graph that presents categorical data with rectangular bars with heights or lengths proportional to the values that they represent. The bars can be plotted vertically or horizontally. Can be of one variable or many variable.</a:t>
            </a:r>
          </a:p>
          <a:p>
            <a:endParaRPr lang="en-GB" sz="1600" dirty="0">
              <a:solidFill>
                <a:srgbClr val="242A65"/>
              </a:solidFill>
              <a:latin typeface="Calibri" panose="020F0502020204030204" pitchFamily="34" charset="0"/>
              <a:cs typeface="Calibri" panose="020F0502020204030204" pitchFamily="34" charset="0"/>
            </a:endParaRPr>
          </a:p>
          <a:p>
            <a:endParaRPr lang="en-GB" b="1"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Histogram</a:t>
            </a:r>
          </a:p>
          <a:p>
            <a:endParaRPr lang="en-GB" sz="1600" b="1" i="0" dirty="0">
              <a:solidFill>
                <a:srgbClr val="242A65"/>
              </a:solidFill>
              <a:effectLst/>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series of bins showing us the frequency of observations of a given variable.</a:t>
            </a:r>
          </a:p>
          <a:p>
            <a:endParaRPr lang="en-GB" sz="1600" b="1" dirty="0">
              <a:solidFill>
                <a:srgbClr val="242A65"/>
              </a:solidFill>
              <a:latin typeface="Calibri" panose="020F0502020204030204" pitchFamily="34" charset="0"/>
              <a:cs typeface="Calibri" panose="020F0502020204030204" pitchFamily="34" charset="0"/>
            </a:endParaRPr>
          </a:p>
          <a:p>
            <a:r>
              <a:rPr lang="en-GB" b="1" i="0" dirty="0">
                <a:solidFill>
                  <a:srgbClr val="242A65"/>
                </a:solidFill>
                <a:effectLst/>
                <a:latin typeface="Calibri" panose="020F0502020204030204" pitchFamily="34" charset="0"/>
                <a:cs typeface="Calibri" panose="020F0502020204030204" pitchFamily="34" charset="0"/>
              </a:rPr>
              <a:t>Scatter Plots</a:t>
            </a:r>
            <a:endParaRPr lang="en-GB" b="1"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scatter plot is a great indicator that allows us to see whether there is a pattern to be found between two variables. E.g. : Positive or negative relationship.</a:t>
            </a:r>
          </a:p>
        </p:txBody>
      </p:sp>
      <p:pic>
        <p:nvPicPr>
          <p:cNvPr id="4" name="Picture 3">
            <a:extLst>
              <a:ext uri="{FF2B5EF4-FFF2-40B4-BE49-F238E27FC236}">
                <a16:creationId xmlns:a16="http://schemas.microsoft.com/office/drawing/2014/main" id="{48F893F0-C0ED-9F43-AA3C-81C4B8F309B4}"/>
              </a:ext>
            </a:extLst>
          </p:cNvPr>
          <p:cNvPicPr>
            <a:picLocks noChangeAspect="1"/>
          </p:cNvPicPr>
          <p:nvPr/>
        </p:nvPicPr>
        <p:blipFill>
          <a:blip r:embed="rId2"/>
          <a:stretch>
            <a:fillRect/>
          </a:stretch>
        </p:blipFill>
        <p:spPr>
          <a:xfrm>
            <a:off x="8407329" y="0"/>
            <a:ext cx="1803488" cy="1278288"/>
          </a:xfrm>
          <a:prstGeom prst="rect">
            <a:avLst/>
          </a:prstGeom>
        </p:spPr>
      </p:pic>
      <p:pic>
        <p:nvPicPr>
          <p:cNvPr id="5" name="Picture 4">
            <a:extLst>
              <a:ext uri="{FF2B5EF4-FFF2-40B4-BE49-F238E27FC236}">
                <a16:creationId xmlns:a16="http://schemas.microsoft.com/office/drawing/2014/main" id="{CBCE5715-9797-CA49-9A22-885ECA40DE47}"/>
              </a:ext>
            </a:extLst>
          </p:cNvPr>
          <p:cNvPicPr>
            <a:picLocks noChangeAspect="1"/>
          </p:cNvPicPr>
          <p:nvPr/>
        </p:nvPicPr>
        <p:blipFill>
          <a:blip r:embed="rId3"/>
          <a:stretch>
            <a:fillRect/>
          </a:stretch>
        </p:blipFill>
        <p:spPr>
          <a:xfrm>
            <a:off x="10210817" y="1203569"/>
            <a:ext cx="1701802" cy="1420736"/>
          </a:xfrm>
          <a:prstGeom prst="rect">
            <a:avLst/>
          </a:prstGeom>
        </p:spPr>
      </p:pic>
      <p:pic>
        <p:nvPicPr>
          <p:cNvPr id="6" name="Picture 5">
            <a:extLst>
              <a:ext uri="{FF2B5EF4-FFF2-40B4-BE49-F238E27FC236}">
                <a16:creationId xmlns:a16="http://schemas.microsoft.com/office/drawing/2014/main" id="{C07AB344-1E61-2646-ACC1-B63A9E4A4247}"/>
              </a:ext>
            </a:extLst>
          </p:cNvPr>
          <p:cNvPicPr>
            <a:picLocks noChangeAspect="1"/>
          </p:cNvPicPr>
          <p:nvPr/>
        </p:nvPicPr>
        <p:blipFill>
          <a:blip r:embed="rId4"/>
          <a:stretch>
            <a:fillRect/>
          </a:stretch>
        </p:blipFill>
        <p:spPr>
          <a:xfrm>
            <a:off x="8546228" y="2618042"/>
            <a:ext cx="2259623" cy="1329457"/>
          </a:xfrm>
          <a:prstGeom prst="rect">
            <a:avLst/>
          </a:prstGeom>
        </p:spPr>
      </p:pic>
      <p:pic>
        <p:nvPicPr>
          <p:cNvPr id="7" name="Picture 6">
            <a:extLst>
              <a:ext uri="{FF2B5EF4-FFF2-40B4-BE49-F238E27FC236}">
                <a16:creationId xmlns:a16="http://schemas.microsoft.com/office/drawing/2014/main" id="{CF0C1C36-D66B-9F49-8812-B33822D390D3}"/>
              </a:ext>
            </a:extLst>
          </p:cNvPr>
          <p:cNvPicPr>
            <a:picLocks noChangeAspect="1"/>
          </p:cNvPicPr>
          <p:nvPr/>
        </p:nvPicPr>
        <p:blipFill>
          <a:blip r:embed="rId5"/>
          <a:stretch>
            <a:fillRect/>
          </a:stretch>
        </p:blipFill>
        <p:spPr>
          <a:xfrm>
            <a:off x="9931436" y="3947499"/>
            <a:ext cx="2260564" cy="1601663"/>
          </a:xfrm>
          <a:prstGeom prst="rect">
            <a:avLst/>
          </a:prstGeom>
        </p:spPr>
      </p:pic>
      <p:pic>
        <p:nvPicPr>
          <p:cNvPr id="8" name="Picture 7">
            <a:extLst>
              <a:ext uri="{FF2B5EF4-FFF2-40B4-BE49-F238E27FC236}">
                <a16:creationId xmlns:a16="http://schemas.microsoft.com/office/drawing/2014/main" id="{47871818-1401-6845-BC38-23396A8C4830}"/>
              </a:ext>
            </a:extLst>
          </p:cNvPr>
          <p:cNvPicPr>
            <a:picLocks noChangeAspect="1"/>
          </p:cNvPicPr>
          <p:nvPr/>
        </p:nvPicPr>
        <p:blipFill>
          <a:blip r:embed="rId6"/>
          <a:stretch>
            <a:fillRect/>
          </a:stretch>
        </p:blipFill>
        <p:spPr>
          <a:xfrm>
            <a:off x="8034289" y="5361972"/>
            <a:ext cx="1897147" cy="1422860"/>
          </a:xfrm>
          <a:prstGeom prst="rect">
            <a:avLst/>
          </a:prstGeom>
        </p:spPr>
      </p:pic>
    </p:spTree>
    <p:extLst>
      <p:ext uri="{BB962C8B-B14F-4D97-AF65-F5344CB8AC3E}">
        <p14:creationId xmlns:p14="http://schemas.microsoft.com/office/powerpoint/2010/main" val="3722708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C0F8DA-3531-734C-9366-140380D4B65F}"/>
              </a:ext>
            </a:extLst>
          </p:cNvPr>
          <p:cNvPicPr>
            <a:picLocks noChangeAspect="1"/>
          </p:cNvPicPr>
          <p:nvPr/>
        </p:nvPicPr>
        <p:blipFill>
          <a:blip r:embed="rId2"/>
          <a:stretch>
            <a:fillRect/>
          </a:stretch>
        </p:blipFill>
        <p:spPr>
          <a:xfrm>
            <a:off x="726314" y="613316"/>
            <a:ext cx="11465685" cy="6012221"/>
          </a:xfrm>
          <a:prstGeom prst="rect">
            <a:avLst/>
          </a:prstGeom>
        </p:spPr>
      </p:pic>
      <mc:AlternateContent xmlns:mc="http://schemas.openxmlformats.org/markup-compatibility/2006" xmlns:p14="http://schemas.microsoft.com/office/powerpoint/2010/main">
        <mc:Choice Requires="p14">
          <p:contentPart p14:bwMode="auto" r:id="rId3">
            <p14:nvContentPartPr>
              <p14:cNvPr id="82" name="Ink 81">
                <a:extLst>
                  <a:ext uri="{FF2B5EF4-FFF2-40B4-BE49-F238E27FC236}">
                    <a16:creationId xmlns:a16="http://schemas.microsoft.com/office/drawing/2014/main" id="{96DFBD24-C877-334C-95BD-D929D0A2B9F0}"/>
                  </a:ext>
                </a:extLst>
              </p14:cNvPr>
              <p14:cNvContentPartPr/>
              <p14:nvPr/>
            </p14:nvContentPartPr>
            <p14:xfrm>
              <a:off x="1804278" y="2764524"/>
              <a:ext cx="3960" cy="7200"/>
            </p14:xfrm>
          </p:contentPart>
        </mc:Choice>
        <mc:Fallback xmlns="">
          <p:pic>
            <p:nvPicPr>
              <p:cNvPr id="82" name="Ink 81">
                <a:extLst>
                  <a:ext uri="{FF2B5EF4-FFF2-40B4-BE49-F238E27FC236}">
                    <a16:creationId xmlns:a16="http://schemas.microsoft.com/office/drawing/2014/main" id="{96DFBD24-C877-334C-95BD-D929D0A2B9F0}"/>
                  </a:ext>
                </a:extLst>
              </p:cNvPr>
              <p:cNvPicPr/>
              <p:nvPr/>
            </p:nvPicPr>
            <p:blipFill>
              <a:blip r:embed="rId8"/>
              <a:stretch>
                <a:fillRect/>
              </a:stretch>
            </p:blipFill>
            <p:spPr>
              <a:xfrm>
                <a:off x="1799958" y="2760204"/>
                <a:ext cx="12600" cy="15840"/>
              </a:xfrm>
              <a:prstGeom prst="rect">
                <a:avLst/>
              </a:prstGeom>
            </p:spPr>
          </p:pic>
        </mc:Fallback>
      </mc:AlternateContent>
    </p:spTree>
    <p:extLst>
      <p:ext uri="{BB962C8B-B14F-4D97-AF65-F5344CB8AC3E}">
        <p14:creationId xmlns:p14="http://schemas.microsoft.com/office/powerpoint/2010/main" val="4097499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0DC8B-21C9-614E-B747-A147A7DB0C02}"/>
              </a:ext>
            </a:extLst>
          </p:cNvPr>
          <p:cNvPicPr>
            <a:picLocks noChangeAspect="1"/>
          </p:cNvPicPr>
          <p:nvPr/>
        </p:nvPicPr>
        <p:blipFill>
          <a:blip r:embed="rId2"/>
          <a:stretch>
            <a:fillRect/>
          </a:stretch>
        </p:blipFill>
        <p:spPr>
          <a:xfrm>
            <a:off x="747132" y="624232"/>
            <a:ext cx="11444868" cy="6001305"/>
          </a:xfrm>
          <a:prstGeom prst="rect">
            <a:avLst/>
          </a:prstGeom>
        </p:spPr>
      </p:pic>
    </p:spTree>
    <p:extLst>
      <p:ext uri="{BB962C8B-B14F-4D97-AF65-F5344CB8AC3E}">
        <p14:creationId xmlns:p14="http://schemas.microsoft.com/office/powerpoint/2010/main" val="3217350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ED21AE-EC70-1047-9D9C-FAA8D4A7DED0}"/>
              </a:ext>
            </a:extLst>
          </p:cNvPr>
          <p:cNvPicPr>
            <a:picLocks noChangeAspect="1"/>
          </p:cNvPicPr>
          <p:nvPr/>
        </p:nvPicPr>
        <p:blipFill>
          <a:blip r:embed="rId3"/>
          <a:stretch>
            <a:fillRect/>
          </a:stretch>
        </p:blipFill>
        <p:spPr>
          <a:xfrm>
            <a:off x="747580" y="0"/>
            <a:ext cx="11444420" cy="6001070"/>
          </a:xfrm>
          <a:prstGeom prst="rect">
            <a:avLst/>
          </a:prstGeom>
        </p:spPr>
      </p:pic>
    </p:spTree>
    <p:extLst>
      <p:ext uri="{BB962C8B-B14F-4D97-AF65-F5344CB8AC3E}">
        <p14:creationId xmlns:p14="http://schemas.microsoft.com/office/powerpoint/2010/main" val="1348467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E82C28-46B9-D849-9E7E-ADA613D3BAA2}"/>
              </a:ext>
            </a:extLst>
          </p:cNvPr>
          <p:cNvPicPr>
            <a:picLocks noChangeAspect="1"/>
          </p:cNvPicPr>
          <p:nvPr/>
        </p:nvPicPr>
        <p:blipFill>
          <a:blip r:embed="rId2"/>
          <a:stretch>
            <a:fillRect/>
          </a:stretch>
        </p:blipFill>
        <p:spPr>
          <a:xfrm>
            <a:off x="790112" y="646770"/>
            <a:ext cx="11401887" cy="5978767"/>
          </a:xfrm>
          <a:prstGeom prst="rect">
            <a:avLst/>
          </a:prstGeom>
        </p:spPr>
      </p:pic>
      <p:grpSp>
        <p:nvGrpSpPr>
          <p:cNvPr id="275" name="Group 274">
            <a:extLst>
              <a:ext uri="{FF2B5EF4-FFF2-40B4-BE49-F238E27FC236}">
                <a16:creationId xmlns:a16="http://schemas.microsoft.com/office/drawing/2014/main" id="{9A387D30-3C6F-0E4F-A4FA-4589ECAAFD40}"/>
              </a:ext>
            </a:extLst>
          </p:cNvPr>
          <p:cNvGrpSpPr/>
          <p:nvPr/>
        </p:nvGrpSpPr>
        <p:grpSpPr>
          <a:xfrm>
            <a:off x="3770958" y="3912564"/>
            <a:ext cx="140400" cy="936720"/>
            <a:chOff x="3770958" y="3912564"/>
            <a:chExt cx="140400" cy="936720"/>
          </a:xfrm>
        </p:grpSpPr>
        <mc:AlternateContent xmlns:mc="http://schemas.openxmlformats.org/markup-compatibility/2006" xmlns:p14="http://schemas.microsoft.com/office/powerpoint/2010/main">
          <mc:Choice Requires="p14">
            <p:contentPart p14:bwMode="auto" r:id="rId3">
              <p14:nvContentPartPr>
                <p14:cNvPr id="248" name="Ink 247">
                  <a:extLst>
                    <a:ext uri="{FF2B5EF4-FFF2-40B4-BE49-F238E27FC236}">
                      <a16:creationId xmlns:a16="http://schemas.microsoft.com/office/drawing/2014/main" id="{004850C3-27E7-824C-A3FC-33D5912951FA}"/>
                    </a:ext>
                  </a:extLst>
                </p14:cNvPr>
                <p14:cNvContentPartPr/>
                <p14:nvPr/>
              </p14:nvContentPartPr>
              <p14:xfrm>
                <a:off x="3770958" y="4829484"/>
                <a:ext cx="10440" cy="19800"/>
              </p14:xfrm>
            </p:contentPart>
          </mc:Choice>
          <mc:Fallback xmlns="">
            <p:pic>
              <p:nvPicPr>
                <p:cNvPr id="248" name="Ink 247">
                  <a:extLst>
                    <a:ext uri="{FF2B5EF4-FFF2-40B4-BE49-F238E27FC236}">
                      <a16:creationId xmlns:a16="http://schemas.microsoft.com/office/drawing/2014/main" id="{004850C3-27E7-824C-A3FC-33D5912951FA}"/>
                    </a:ext>
                  </a:extLst>
                </p:cNvPr>
                <p:cNvPicPr/>
                <p:nvPr/>
              </p:nvPicPr>
              <p:blipFill>
                <a:blip r:embed="rId132"/>
                <a:stretch>
                  <a:fillRect/>
                </a:stretch>
              </p:blipFill>
              <p:spPr>
                <a:xfrm>
                  <a:off x="3766638" y="4825164"/>
                  <a:ext cx="190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53" name="Ink 252">
                  <a:extLst>
                    <a:ext uri="{FF2B5EF4-FFF2-40B4-BE49-F238E27FC236}">
                      <a16:creationId xmlns:a16="http://schemas.microsoft.com/office/drawing/2014/main" id="{E8E4792D-81D6-4D4C-9DA6-1D4712597BBA}"/>
                    </a:ext>
                  </a:extLst>
                </p14:cNvPr>
                <p14:cNvContentPartPr/>
                <p14:nvPr/>
              </p14:nvContentPartPr>
              <p14:xfrm>
                <a:off x="3899478" y="3912564"/>
                <a:ext cx="11880" cy="19080"/>
              </p14:xfrm>
            </p:contentPart>
          </mc:Choice>
          <mc:Fallback xmlns="">
            <p:pic>
              <p:nvPicPr>
                <p:cNvPr id="253" name="Ink 252">
                  <a:extLst>
                    <a:ext uri="{FF2B5EF4-FFF2-40B4-BE49-F238E27FC236}">
                      <a16:creationId xmlns:a16="http://schemas.microsoft.com/office/drawing/2014/main" id="{E8E4792D-81D6-4D4C-9DA6-1D4712597BBA}"/>
                    </a:ext>
                  </a:extLst>
                </p:cNvPr>
                <p:cNvPicPr/>
                <p:nvPr/>
              </p:nvPicPr>
              <p:blipFill>
                <a:blip r:embed="rId138"/>
                <a:stretch>
                  <a:fillRect/>
                </a:stretch>
              </p:blipFill>
              <p:spPr>
                <a:xfrm>
                  <a:off x="3895158" y="3908244"/>
                  <a:ext cx="20520" cy="27720"/>
                </a:xfrm>
                <a:prstGeom prst="rect">
                  <a:avLst/>
                </a:prstGeom>
              </p:spPr>
            </p:pic>
          </mc:Fallback>
        </mc:AlternateContent>
      </p:grpSp>
    </p:spTree>
    <p:extLst>
      <p:ext uri="{BB962C8B-B14F-4D97-AF65-F5344CB8AC3E}">
        <p14:creationId xmlns:p14="http://schemas.microsoft.com/office/powerpoint/2010/main" val="4177389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1E56D-9664-CA40-9700-654416B6E7D5}"/>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49907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9792E-4A14-CC4C-A27E-88C4E69572FF}"/>
              </a:ext>
            </a:extLst>
          </p:cNvPr>
          <p:cNvSpPr/>
          <p:nvPr/>
        </p:nvSpPr>
        <p:spPr>
          <a:xfrm>
            <a:off x="1230922" y="413883"/>
            <a:ext cx="10761785" cy="4124206"/>
          </a:xfrm>
          <a:prstGeom prst="rect">
            <a:avLst/>
          </a:prstGeom>
        </p:spPr>
        <p:txBody>
          <a:bodyPr wrap="square">
            <a:spAutoFit/>
          </a:bodyPr>
          <a:lstStyle/>
          <a:p>
            <a:r>
              <a:rPr lang="en-US" sz="2800" u="sng" dirty="0">
                <a:solidFill>
                  <a:srgbClr val="FF0000"/>
                </a:solidFill>
              </a:rPr>
              <a:t>Descriptive Statistics</a:t>
            </a:r>
          </a:p>
          <a:p>
            <a:endParaRPr lang="en-US" dirty="0"/>
          </a:p>
          <a:p>
            <a:endParaRPr lang="en-US" dirty="0"/>
          </a:p>
          <a:p>
            <a:endParaRPr lang="en-US" dirty="0"/>
          </a:p>
          <a:p>
            <a:r>
              <a:rPr lang="en-GB" dirty="0">
                <a:solidFill>
                  <a:srgbClr val="000000"/>
                </a:solidFill>
                <a:latin typeface="Arial" panose="020B0604020202020204" pitchFamily="34" charset="0"/>
              </a:rPr>
              <a:t>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When we give description of data, there can be 3 kinds:</a:t>
            </a:r>
          </a:p>
          <a:p>
            <a:endParaRPr lang="en-GB" dirty="0">
              <a:solidFill>
                <a:srgbClr val="000000"/>
              </a:solidFill>
              <a:latin typeface="Arial" panose="020B0604020202020204" pitchFamily="34" charset="0"/>
            </a:endParaRP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Central Tendency </a:t>
            </a:r>
            <a:r>
              <a:rPr lang="en-GB" dirty="0">
                <a:solidFill>
                  <a:srgbClr val="000000"/>
                </a:solidFill>
                <a:latin typeface="Arial" panose="020B0604020202020204" pitchFamily="34" charset="0"/>
              </a:rPr>
              <a:t>– Mean, Median and Mode</a:t>
            </a: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Dispersion</a:t>
            </a:r>
            <a:r>
              <a:rPr lang="en-GB" dirty="0">
                <a:solidFill>
                  <a:srgbClr val="000000"/>
                </a:solidFill>
                <a:latin typeface="Arial" panose="020B0604020202020204" pitchFamily="34" charset="0"/>
              </a:rPr>
              <a:t> – Standard Deviation, Variance, Range, IQR (Inter Quartile Range)</a:t>
            </a:r>
          </a:p>
          <a:p>
            <a:pPr marL="342900" indent="-342900">
              <a:buAutoNum type="arabicPeriod"/>
            </a:pPr>
            <a:r>
              <a:rPr lang="en-GB" dirty="0">
                <a:solidFill>
                  <a:srgbClr val="000000"/>
                </a:solidFill>
                <a:latin typeface="Arial" panose="020B0604020202020204" pitchFamily="34" charset="0"/>
              </a:rPr>
              <a:t>Measure of </a:t>
            </a:r>
            <a:r>
              <a:rPr lang="en-GB" dirty="0">
                <a:solidFill>
                  <a:srgbClr val="FF0000"/>
                </a:solidFill>
                <a:latin typeface="Arial" panose="020B0604020202020204" pitchFamily="34" charset="0"/>
              </a:rPr>
              <a:t>Symmetricity/Shape</a:t>
            </a:r>
            <a:r>
              <a:rPr lang="en-GB" dirty="0">
                <a:solidFill>
                  <a:srgbClr val="000000"/>
                </a:solidFill>
                <a:latin typeface="Arial" panose="020B0604020202020204" pitchFamily="34" charset="0"/>
              </a:rPr>
              <a:t> – Skewness and Kurtosis</a:t>
            </a:r>
          </a:p>
          <a:p>
            <a:endParaRPr lang="en-GB" dirty="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146" name="Ink 145">
                <a:extLst>
                  <a:ext uri="{FF2B5EF4-FFF2-40B4-BE49-F238E27FC236}">
                    <a16:creationId xmlns:a16="http://schemas.microsoft.com/office/drawing/2014/main" id="{9B9C1A94-682E-5441-AAF7-C52EAC6B0BDF}"/>
                  </a:ext>
                </a:extLst>
              </p14:cNvPr>
              <p14:cNvContentPartPr/>
              <p14:nvPr/>
            </p14:nvContentPartPr>
            <p14:xfrm>
              <a:off x="7224078" y="5615364"/>
              <a:ext cx="1800" cy="5760"/>
            </p14:xfrm>
          </p:contentPart>
        </mc:Choice>
        <mc:Fallback xmlns="">
          <p:pic>
            <p:nvPicPr>
              <p:cNvPr id="146" name="Ink 145">
                <a:extLst>
                  <a:ext uri="{FF2B5EF4-FFF2-40B4-BE49-F238E27FC236}">
                    <a16:creationId xmlns:a16="http://schemas.microsoft.com/office/drawing/2014/main" id="{9B9C1A94-682E-5441-AAF7-C52EAC6B0BDF}"/>
                  </a:ext>
                </a:extLst>
              </p:cNvPr>
              <p:cNvPicPr/>
              <p:nvPr/>
            </p:nvPicPr>
            <p:blipFill>
              <a:blip r:embed="rId115"/>
              <a:stretch>
                <a:fillRect/>
              </a:stretch>
            </p:blipFill>
            <p:spPr>
              <a:xfrm>
                <a:off x="7219758" y="5611044"/>
                <a:ext cx="10440" cy="14400"/>
              </a:xfrm>
              <a:prstGeom prst="rect">
                <a:avLst/>
              </a:prstGeom>
            </p:spPr>
          </p:pic>
        </mc:Fallback>
      </mc:AlternateContent>
    </p:spTree>
    <p:extLst>
      <p:ext uri="{BB962C8B-B14F-4D97-AF65-F5344CB8AC3E}">
        <p14:creationId xmlns:p14="http://schemas.microsoft.com/office/powerpoint/2010/main" val="1427530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D17A7A-C2C8-C447-B581-B43A3B34C500}"/>
              </a:ext>
            </a:extLst>
          </p:cNvPr>
          <p:cNvSpPr txBox="1"/>
          <p:nvPr/>
        </p:nvSpPr>
        <p:spPr>
          <a:xfrm>
            <a:off x="4458021" y="0"/>
            <a:ext cx="3615926" cy="400110"/>
          </a:xfrm>
          <a:prstGeom prst="rect">
            <a:avLst/>
          </a:prstGeom>
          <a:noFill/>
        </p:spPr>
        <p:txBody>
          <a:bodyPr wrap="none" rtlCol="0">
            <a:spAutoFit/>
          </a:bodyPr>
          <a:lstStyle/>
          <a:p>
            <a:r>
              <a:rPr lang="en-US" sz="2000" b="1" dirty="0">
                <a:solidFill>
                  <a:srgbClr val="FF0000"/>
                </a:solidFill>
              </a:rPr>
              <a:t>1. Measure of Central Tendency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2958A57-AFCE-EC42-A3A0-EABB7623BC6A}"/>
                  </a:ext>
                </a:extLst>
              </p:cNvPr>
              <p:cNvSpPr txBox="1"/>
              <p:nvPr/>
            </p:nvSpPr>
            <p:spPr>
              <a:xfrm>
                <a:off x="844062" y="400110"/>
                <a:ext cx="10914184" cy="6740307"/>
              </a:xfrm>
              <a:prstGeom prst="rect">
                <a:avLst/>
              </a:prstGeom>
              <a:noFill/>
            </p:spPr>
            <p:txBody>
              <a:bodyPr wrap="square" rtlCol="0">
                <a:spAutoFit/>
              </a:bodyPr>
              <a:lstStyle/>
              <a:p>
                <a:r>
                  <a:rPr lang="en-GB" sz="1400" dirty="0"/>
                  <a:t>A measure of central tendency is a summary statistic that represents the centre point or typical value of a dataset. These measures indicate where most values in a distribution fall and are also referred to as the central location of a distribution. </a:t>
                </a:r>
              </a:p>
              <a:p>
                <a:endParaRPr lang="en-GB" sz="1600" dirty="0"/>
              </a:p>
              <a:p>
                <a:pPr marL="342900" indent="-342900">
                  <a:buAutoNum type="arabicPeriod"/>
                </a:pPr>
                <a:r>
                  <a:rPr lang="en-GB" sz="1600" b="1" dirty="0">
                    <a:solidFill>
                      <a:srgbClr val="00B050"/>
                    </a:solidFill>
                  </a:rPr>
                  <a:t>Mean</a:t>
                </a:r>
              </a:p>
              <a:p>
                <a:r>
                  <a:rPr lang="en-GB" sz="1400" dirty="0"/>
                  <a:t>Average value of the set of Numbers. Mean is a a number around which a whole data is spread out. Denoted by </a:t>
                </a:r>
                <a:r>
                  <a:rPr lang="en-GB" sz="2000" b="1" dirty="0">
                    <a:solidFill>
                      <a:srgbClr val="FF0000"/>
                    </a:solidFill>
                  </a:rPr>
                  <a:t>µ </a:t>
                </a:r>
                <a:r>
                  <a:rPr lang="en-GB" sz="1400" dirty="0"/>
                  <a:t>for population mean and</a:t>
                </a:r>
                <a14:m>
                  <m:oMath xmlns:m="http://schemas.openxmlformats.org/officeDocument/2006/math">
                    <m:r>
                      <a:rPr lang="en-GB" sz="1400" b="0" i="1" smtClean="0">
                        <a:latin typeface="Cambria Math" panose="02040503050406030204" pitchFamily="18" charset="0"/>
                      </a:rPr>
                      <m:t>  </m:t>
                    </m:r>
                  </m:oMath>
                </a14:m>
                <a:endParaRPr lang="en-GB" u="sng" dirty="0">
                  <a:hlinkClick r:id="rId2"/>
                </a:endParaRPr>
              </a:p>
              <a:p>
                <a:r>
                  <a:rPr lang="en-GB" sz="1400" dirty="0"/>
                  <a:t>for sample mean.</a:t>
                </a:r>
              </a:p>
              <a:p>
                <a:endParaRPr lang="en-GB" sz="1400" dirty="0"/>
              </a:p>
              <a:p>
                <a:r>
                  <a:rPr lang="en-GB" sz="1400" b="1" i="1" dirty="0"/>
                  <a:t>Example</a:t>
                </a:r>
                <a:r>
                  <a:rPr lang="en-GB" sz="1400" dirty="0"/>
                  <a:t>: Find the mean of 5,5,2,6,3,8,9?</a:t>
                </a:r>
              </a:p>
              <a:p>
                <a:r>
                  <a:rPr lang="en-GB" sz="1400" dirty="0"/>
                  <a:t>A: Mean is (5+5+2+6+3+8+9) / 7 = 38/7 = 5.43</a:t>
                </a:r>
              </a:p>
              <a:p>
                <a:endParaRPr lang="en-US" sz="1600" dirty="0"/>
              </a:p>
              <a:p>
                <a:r>
                  <a:rPr lang="en-GB" sz="1600" b="1" dirty="0">
                    <a:solidFill>
                      <a:srgbClr val="0070C0"/>
                    </a:solidFill>
                  </a:rPr>
                  <a:t>2. Median</a:t>
                </a:r>
              </a:p>
              <a:p>
                <a:r>
                  <a:rPr lang="en-GB" sz="1400" dirty="0"/>
                  <a:t>Median is the value </a:t>
                </a:r>
                <a:r>
                  <a:rPr lang="en-GB" sz="1400" i="1" dirty="0"/>
                  <a:t>which divides the data in 2 equal parts </a:t>
                </a:r>
                <a:r>
                  <a:rPr lang="en-GB" sz="1400" dirty="0"/>
                  <a:t>i.e. number of terms on right side of it is same as number of terms on left side of it when data is arranged in either </a:t>
                </a:r>
                <a:r>
                  <a:rPr lang="en-GB" sz="1400" b="1" dirty="0"/>
                  <a:t>ascending or descending order</a:t>
                </a:r>
                <a:r>
                  <a:rPr lang="en-GB" sz="1400" dirty="0"/>
                  <a:t>.</a:t>
                </a:r>
              </a:p>
              <a:p>
                <a:r>
                  <a:rPr lang="en-GB" sz="1400" dirty="0"/>
                  <a:t>(</a:t>
                </a:r>
                <a:r>
                  <a:rPr lang="en-GB" sz="1400" b="1" dirty="0"/>
                  <a:t>Note</a:t>
                </a:r>
                <a:r>
                  <a:rPr lang="en-GB" sz="1400" dirty="0"/>
                  <a:t>: If you sort data in descending order, it won’t affect median but IQR will be negative. IQR will be discussed in next slide.)</a:t>
                </a:r>
              </a:p>
              <a:p>
                <a:endParaRPr lang="en-GB" sz="1400" dirty="0"/>
              </a:p>
              <a:p>
                <a:r>
                  <a:rPr lang="en-GB" sz="1400" b="1" i="1" dirty="0"/>
                  <a:t>Example</a:t>
                </a:r>
                <a:r>
                  <a:rPr lang="en-GB" sz="1400" dirty="0"/>
                  <a:t>: Find the Median of 5,5,2,6,3,8,9?</a:t>
                </a:r>
              </a:p>
              <a:p>
                <a:r>
                  <a:rPr lang="en-GB" sz="1400" dirty="0"/>
                  <a:t>A: Putting it in ascending order = 2,3,5,5,6,8,9. Hence, Median = Mid Number = </a:t>
                </a:r>
                <a:r>
                  <a:rPr lang="en-GB" sz="1400" b="1" dirty="0"/>
                  <a:t>5. </a:t>
                </a:r>
              </a:p>
              <a:p>
                <a:r>
                  <a:rPr lang="en-GB" sz="1400" dirty="0"/>
                  <a:t>(</a:t>
                </a:r>
                <a:r>
                  <a:rPr lang="en-GB" sz="1400" b="1" dirty="0"/>
                  <a:t>Note</a:t>
                </a:r>
                <a:r>
                  <a:rPr lang="en-GB" sz="1400" dirty="0"/>
                  <a:t>: Median of a even set of numbers can be found by taking the average of the 2 middle numbers. </a:t>
                </a:r>
              </a:p>
              <a:p>
                <a:r>
                  <a:rPr lang="en-GB" sz="1400" dirty="0"/>
                  <a:t>  E.g. Median of 2,3,4,7 = average of (3 and 4 ) = 3.5)</a:t>
                </a:r>
                <a:endParaRPr lang="en-GB" sz="1400" b="1" dirty="0"/>
              </a:p>
              <a:p>
                <a:endParaRPr lang="en-US" sz="1600" dirty="0"/>
              </a:p>
              <a:p>
                <a:r>
                  <a:rPr lang="en-GB" sz="1600" b="1" dirty="0">
                    <a:solidFill>
                      <a:schemeClr val="tx2">
                        <a:lumMod val="75000"/>
                        <a:lumOff val="25000"/>
                      </a:schemeClr>
                    </a:solidFill>
                  </a:rPr>
                  <a:t>3. Mode</a:t>
                </a:r>
              </a:p>
              <a:p>
                <a:r>
                  <a:rPr lang="en-GB" sz="1400" dirty="0"/>
                  <a:t>Mode is the term </a:t>
                </a:r>
                <a:r>
                  <a:rPr lang="en-GB" sz="1400" i="1" dirty="0"/>
                  <a:t>appearing maximum time </a:t>
                </a:r>
                <a:r>
                  <a:rPr lang="en-GB" sz="1400" dirty="0"/>
                  <a:t>in data set i.e. term that has highest frequency.</a:t>
                </a:r>
              </a:p>
              <a:p>
                <a:endParaRPr lang="en-GB" sz="1400" dirty="0"/>
              </a:p>
              <a:p>
                <a:r>
                  <a:rPr lang="en-GB" sz="1400" b="1" i="1" dirty="0"/>
                  <a:t>Example</a:t>
                </a:r>
                <a:r>
                  <a:rPr lang="en-GB" sz="1400" dirty="0"/>
                  <a:t>: Find the Median of 5,5,2,6,3,8,9?</a:t>
                </a:r>
              </a:p>
              <a:p>
                <a:r>
                  <a:rPr lang="en-GB" sz="1400" dirty="0"/>
                  <a:t>A: Mode = Maximum number of repetition in dataset = 5. Hence, Mode = 5. </a:t>
                </a:r>
              </a:p>
              <a:p>
                <a:r>
                  <a:rPr lang="en-GB" sz="1400" dirty="0"/>
                  <a:t>(</a:t>
                </a:r>
                <a:r>
                  <a:rPr lang="en-GB" sz="1400" b="1" dirty="0"/>
                  <a:t>Note</a:t>
                </a:r>
                <a:r>
                  <a:rPr lang="en-GB" sz="1400" dirty="0"/>
                  <a:t>: If there is no repetition of data then mode is not present. E.g.: What is the mode of 1,2,3,5,6? </a:t>
                </a:r>
              </a:p>
              <a:p>
                <a:r>
                  <a:rPr lang="en-GB" sz="1400" dirty="0"/>
                  <a:t>A: None i.e. mode is not present.)</a:t>
                </a:r>
              </a:p>
              <a:p>
                <a:endParaRPr lang="en-GB" sz="1600" dirty="0"/>
              </a:p>
              <a:p>
                <a:endParaRPr lang="en-US" dirty="0"/>
              </a:p>
            </p:txBody>
          </p:sp>
        </mc:Choice>
        <mc:Fallback xmlns="">
          <p:sp>
            <p:nvSpPr>
              <p:cNvPr id="3" name="TextBox 2">
                <a:extLst>
                  <a:ext uri="{FF2B5EF4-FFF2-40B4-BE49-F238E27FC236}">
                    <a16:creationId xmlns:a16="http://schemas.microsoft.com/office/drawing/2014/main" id="{E2958A57-AFCE-EC42-A3A0-EABB7623BC6A}"/>
                  </a:ext>
                </a:extLst>
              </p:cNvPr>
              <p:cNvSpPr txBox="1">
                <a:spLocks noRot="1" noChangeAspect="1" noMove="1" noResize="1" noEditPoints="1" noAdjustHandles="1" noChangeArrowheads="1" noChangeShapeType="1" noTextEdit="1"/>
              </p:cNvSpPr>
              <p:nvPr/>
            </p:nvSpPr>
            <p:spPr>
              <a:xfrm>
                <a:off x="844062" y="400110"/>
                <a:ext cx="10914184" cy="6740307"/>
              </a:xfrm>
              <a:prstGeom prst="rect">
                <a:avLst/>
              </a:prstGeom>
              <a:blipFill>
                <a:blip r:embed="rId3"/>
                <a:stretch>
                  <a:fillRect l="-232" t="-18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6A7345-5FB4-5C40-9E70-6F15B05418EE}"/>
              </a:ext>
            </a:extLst>
          </p:cNvPr>
          <p:cNvPicPr>
            <a:picLocks noChangeAspect="1"/>
          </p:cNvPicPr>
          <p:nvPr/>
        </p:nvPicPr>
        <p:blipFill>
          <a:blip r:embed="rId4"/>
          <a:stretch>
            <a:fillRect/>
          </a:stretch>
        </p:blipFill>
        <p:spPr>
          <a:xfrm>
            <a:off x="11347938" y="1658366"/>
            <a:ext cx="222032" cy="267970"/>
          </a:xfrm>
          <a:prstGeom prst="rect">
            <a:avLst/>
          </a:prstGeom>
        </p:spPr>
      </p:pic>
      <mc:AlternateContent xmlns:mc="http://schemas.openxmlformats.org/markup-compatibility/2006" xmlns:p14="http://schemas.microsoft.com/office/powerpoint/2010/main">
        <mc:Choice Requires="p14">
          <p:contentPart p14:bwMode="auto" r:id="rId5">
            <p14:nvContentPartPr>
              <p14:cNvPr id="125" name="Ink 124">
                <a:extLst>
                  <a:ext uri="{FF2B5EF4-FFF2-40B4-BE49-F238E27FC236}">
                    <a16:creationId xmlns:a16="http://schemas.microsoft.com/office/drawing/2014/main" id="{68C23FB7-E557-C84F-97E0-BFC69612EEC1}"/>
                  </a:ext>
                </a:extLst>
              </p14:cNvPr>
              <p14:cNvContentPartPr/>
              <p14:nvPr/>
            </p14:nvContentPartPr>
            <p14:xfrm>
              <a:off x="10317685" y="3456306"/>
              <a:ext cx="360" cy="360"/>
            </p14:xfrm>
          </p:contentPart>
        </mc:Choice>
        <mc:Fallback xmlns="">
          <p:pic>
            <p:nvPicPr>
              <p:cNvPr id="125" name="Ink 124">
                <a:extLst>
                  <a:ext uri="{FF2B5EF4-FFF2-40B4-BE49-F238E27FC236}">
                    <a16:creationId xmlns:a16="http://schemas.microsoft.com/office/drawing/2014/main" id="{68C23FB7-E557-C84F-97E0-BFC69612EEC1}"/>
                  </a:ext>
                </a:extLst>
              </p:cNvPr>
              <p:cNvPicPr/>
              <p:nvPr/>
            </p:nvPicPr>
            <p:blipFill>
              <a:blip r:embed="rId112"/>
              <a:stretch>
                <a:fillRect/>
              </a:stretch>
            </p:blipFill>
            <p:spPr>
              <a:xfrm>
                <a:off x="10309045" y="3447306"/>
                <a:ext cx="18000" cy="18000"/>
              </a:xfrm>
              <a:prstGeom prst="rect">
                <a:avLst/>
              </a:prstGeom>
            </p:spPr>
          </p:pic>
        </mc:Fallback>
      </mc:AlternateContent>
    </p:spTree>
    <p:extLst>
      <p:ext uri="{BB962C8B-B14F-4D97-AF65-F5344CB8AC3E}">
        <p14:creationId xmlns:p14="http://schemas.microsoft.com/office/powerpoint/2010/main" val="4060354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DCAC4D-EDB8-4C42-8173-1B4977DCB778}"/>
              </a:ext>
            </a:extLst>
          </p:cNvPr>
          <p:cNvSpPr txBox="1"/>
          <p:nvPr/>
        </p:nvSpPr>
        <p:spPr>
          <a:xfrm>
            <a:off x="1031631" y="1242646"/>
            <a:ext cx="10445262" cy="4247317"/>
          </a:xfrm>
          <a:prstGeom prst="rect">
            <a:avLst/>
          </a:prstGeom>
          <a:noFill/>
        </p:spPr>
        <p:txBody>
          <a:bodyPr wrap="square" rtlCol="0">
            <a:spAutoFit/>
          </a:bodyPr>
          <a:lstStyle/>
          <a:p>
            <a:r>
              <a:rPr lang="en-US" b="1" dirty="0">
                <a:solidFill>
                  <a:srgbClr val="FF0000"/>
                </a:solidFill>
              </a:rPr>
              <a:t>1. What is Minimum and Maximum value?</a:t>
            </a:r>
          </a:p>
          <a:p>
            <a:endParaRPr lang="en-US" dirty="0"/>
          </a:p>
          <a:p>
            <a:r>
              <a:rPr lang="en-US" dirty="0"/>
              <a:t>It is the minimum and Maximum values of the dataset respectively.</a:t>
            </a:r>
          </a:p>
          <a:p>
            <a:endParaRPr lang="en-US" dirty="0"/>
          </a:p>
          <a:p>
            <a:r>
              <a:rPr lang="en-US" b="1" dirty="0">
                <a:solidFill>
                  <a:srgbClr val="FF0000"/>
                </a:solidFill>
              </a:rPr>
              <a:t>2. What is 1</a:t>
            </a:r>
            <a:r>
              <a:rPr lang="en-US" b="1" baseline="30000" dirty="0">
                <a:solidFill>
                  <a:srgbClr val="FF0000"/>
                </a:solidFill>
              </a:rPr>
              <a:t>st</a:t>
            </a:r>
            <a:r>
              <a:rPr lang="en-US" b="1" dirty="0">
                <a:solidFill>
                  <a:srgbClr val="FF0000"/>
                </a:solidFill>
              </a:rPr>
              <a:t> and 3</a:t>
            </a:r>
            <a:r>
              <a:rPr lang="en-US" b="1" baseline="30000" dirty="0">
                <a:solidFill>
                  <a:srgbClr val="FF0000"/>
                </a:solidFill>
              </a:rPr>
              <a:t>rd</a:t>
            </a:r>
            <a:r>
              <a:rPr lang="en-US" b="1" dirty="0">
                <a:solidFill>
                  <a:srgbClr val="FF0000"/>
                </a:solidFill>
              </a:rPr>
              <a:t> Quartile? – Also called the lower and upper quartile respectively.</a:t>
            </a:r>
          </a:p>
          <a:p>
            <a:endParaRPr lang="en-US" dirty="0"/>
          </a:p>
          <a:p>
            <a:r>
              <a:rPr lang="en-US" dirty="0"/>
              <a:t>When we divide the dataset into two groups while calculating median (sorted in ascending order), then the median of first half is 1</a:t>
            </a:r>
            <a:r>
              <a:rPr lang="en-US" baseline="30000" dirty="0"/>
              <a:t>st</a:t>
            </a:r>
            <a:r>
              <a:rPr lang="en-US" dirty="0"/>
              <a:t> Quartile and median of second half is 3</a:t>
            </a:r>
            <a:r>
              <a:rPr lang="en-US" baseline="30000" dirty="0"/>
              <a:t>rd</a:t>
            </a:r>
            <a:r>
              <a:rPr lang="en-US" dirty="0"/>
              <a:t> Quartile.</a:t>
            </a:r>
          </a:p>
          <a:p>
            <a:endParaRPr lang="en-US" dirty="0"/>
          </a:p>
          <a:p>
            <a:r>
              <a:rPr lang="en-US" b="1" dirty="0">
                <a:solidFill>
                  <a:srgbClr val="FF0000"/>
                </a:solidFill>
              </a:rPr>
              <a:t>3. Then where is the 2</a:t>
            </a:r>
            <a:r>
              <a:rPr lang="en-US" b="1" baseline="30000" dirty="0">
                <a:solidFill>
                  <a:srgbClr val="FF0000"/>
                </a:solidFill>
              </a:rPr>
              <a:t>nd</a:t>
            </a:r>
            <a:r>
              <a:rPr lang="en-US" b="1" dirty="0">
                <a:solidFill>
                  <a:srgbClr val="FF0000"/>
                </a:solidFill>
              </a:rPr>
              <a:t> Quartile?</a:t>
            </a:r>
          </a:p>
          <a:p>
            <a:endParaRPr lang="en-US" dirty="0"/>
          </a:p>
          <a:p>
            <a:r>
              <a:rPr lang="en-US" dirty="0"/>
              <a:t>Your median is the 2</a:t>
            </a:r>
            <a:r>
              <a:rPr lang="en-US" baseline="30000" dirty="0"/>
              <a:t>nd</a:t>
            </a:r>
            <a:r>
              <a:rPr lang="en-US" dirty="0"/>
              <a:t> Quartile ;-)</a:t>
            </a:r>
          </a:p>
          <a:p>
            <a:endParaRPr lang="en-US" dirty="0"/>
          </a:p>
          <a:p>
            <a:endParaRPr lang="en-US" dirty="0"/>
          </a:p>
          <a:p>
            <a:endParaRPr lang="en-US" dirty="0"/>
          </a:p>
        </p:txBody>
      </p:sp>
      <p:sp>
        <p:nvSpPr>
          <p:cNvPr id="3" name="TextBox 2">
            <a:extLst>
              <a:ext uri="{FF2B5EF4-FFF2-40B4-BE49-F238E27FC236}">
                <a16:creationId xmlns:a16="http://schemas.microsoft.com/office/drawing/2014/main" id="{0201360A-96C0-3447-B29A-B8E3E70B2301}"/>
              </a:ext>
            </a:extLst>
          </p:cNvPr>
          <p:cNvSpPr txBox="1"/>
          <p:nvPr/>
        </p:nvSpPr>
        <p:spPr>
          <a:xfrm>
            <a:off x="1031631" y="293077"/>
            <a:ext cx="6230680" cy="461665"/>
          </a:xfrm>
          <a:prstGeom prst="rect">
            <a:avLst/>
          </a:prstGeom>
          <a:noFill/>
        </p:spPr>
        <p:txBody>
          <a:bodyPr wrap="none" rtlCol="0">
            <a:spAutoFit/>
          </a:bodyPr>
          <a:lstStyle/>
          <a:p>
            <a:r>
              <a:rPr lang="en-US" sz="2400" b="1" u="sng" dirty="0">
                <a:solidFill>
                  <a:srgbClr val="FF0000"/>
                </a:solidFill>
              </a:rPr>
              <a:t>Let’s build some concepts before going ahead.</a:t>
            </a:r>
          </a:p>
        </p:txBody>
      </p:sp>
      <p:pic>
        <p:nvPicPr>
          <p:cNvPr id="5" name="Picture 4">
            <a:extLst>
              <a:ext uri="{FF2B5EF4-FFF2-40B4-BE49-F238E27FC236}">
                <a16:creationId xmlns:a16="http://schemas.microsoft.com/office/drawing/2014/main" id="{FD86A37E-8F6D-904F-8AD5-E917F5618926}"/>
              </a:ext>
            </a:extLst>
          </p:cNvPr>
          <p:cNvPicPr>
            <a:picLocks noChangeAspect="1"/>
          </p:cNvPicPr>
          <p:nvPr/>
        </p:nvPicPr>
        <p:blipFill>
          <a:blip r:embed="rId2"/>
          <a:stretch>
            <a:fillRect/>
          </a:stretch>
        </p:blipFill>
        <p:spPr>
          <a:xfrm>
            <a:off x="1295593" y="4732043"/>
            <a:ext cx="10392313" cy="2133600"/>
          </a:xfrm>
          <a:prstGeom prst="rect">
            <a:avLst/>
          </a:prstGeom>
        </p:spPr>
      </p:pic>
      <p:sp>
        <p:nvSpPr>
          <p:cNvPr id="6" name="Rectangle 5">
            <a:extLst>
              <a:ext uri="{FF2B5EF4-FFF2-40B4-BE49-F238E27FC236}">
                <a16:creationId xmlns:a16="http://schemas.microsoft.com/office/drawing/2014/main" id="{3A7211CB-0822-0140-8845-AD073C4ECD4D}"/>
              </a:ext>
            </a:extLst>
          </p:cNvPr>
          <p:cNvSpPr/>
          <p:nvPr/>
        </p:nvSpPr>
        <p:spPr>
          <a:xfrm>
            <a:off x="1477108"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B5CBD9-8F43-4544-93C0-4313BD5C01E2}"/>
              </a:ext>
            </a:extLst>
          </p:cNvPr>
          <p:cNvSpPr/>
          <p:nvPr/>
        </p:nvSpPr>
        <p:spPr>
          <a:xfrm>
            <a:off x="6752493"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47" name="Ink 46">
                <a:extLst>
                  <a:ext uri="{FF2B5EF4-FFF2-40B4-BE49-F238E27FC236}">
                    <a16:creationId xmlns:a16="http://schemas.microsoft.com/office/drawing/2014/main" id="{4FD94065-881B-BE46-8849-877F89858C57}"/>
                  </a:ext>
                </a:extLst>
              </p14:cNvPr>
              <p14:cNvContentPartPr/>
              <p14:nvPr/>
            </p14:nvContentPartPr>
            <p14:xfrm>
              <a:off x="1594994" y="6307792"/>
              <a:ext cx="39960" cy="4680"/>
            </p14:xfrm>
          </p:contentPart>
        </mc:Choice>
        <mc:Fallback xmlns="">
          <p:pic>
            <p:nvPicPr>
              <p:cNvPr id="47" name="Ink 46">
                <a:extLst>
                  <a:ext uri="{FF2B5EF4-FFF2-40B4-BE49-F238E27FC236}">
                    <a16:creationId xmlns:a16="http://schemas.microsoft.com/office/drawing/2014/main" id="{4FD94065-881B-BE46-8849-877F89858C57}"/>
                  </a:ext>
                </a:extLst>
              </p:cNvPr>
              <p:cNvPicPr/>
              <p:nvPr/>
            </p:nvPicPr>
            <p:blipFill>
              <a:blip r:embed="rId4"/>
              <a:stretch>
                <a:fillRect/>
              </a:stretch>
            </p:blipFill>
            <p:spPr>
              <a:xfrm>
                <a:off x="1585994" y="6298792"/>
                <a:ext cx="576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ED27EF90-1F33-D74E-94B6-4062D85BFE9E}"/>
                  </a:ext>
                </a:extLst>
              </p14:cNvPr>
              <p14:cNvContentPartPr/>
              <p14:nvPr/>
            </p14:nvContentPartPr>
            <p14:xfrm>
              <a:off x="1766478" y="5250533"/>
              <a:ext cx="9720" cy="5040"/>
            </p14:xfrm>
          </p:contentPart>
        </mc:Choice>
        <mc:Fallback xmlns="">
          <p:pic>
            <p:nvPicPr>
              <p:cNvPr id="65" name="Ink 64">
                <a:extLst>
                  <a:ext uri="{FF2B5EF4-FFF2-40B4-BE49-F238E27FC236}">
                    <a16:creationId xmlns:a16="http://schemas.microsoft.com/office/drawing/2014/main" id="{ED27EF90-1F33-D74E-94B6-4062D85BFE9E}"/>
                  </a:ext>
                </a:extLst>
              </p:cNvPr>
              <p:cNvPicPr/>
              <p:nvPr/>
            </p:nvPicPr>
            <p:blipFill>
              <a:blip r:embed="rId88"/>
              <a:stretch>
                <a:fillRect/>
              </a:stretch>
            </p:blipFill>
            <p:spPr>
              <a:xfrm>
                <a:off x="1757478" y="5241533"/>
                <a:ext cx="27360" cy="22680"/>
              </a:xfrm>
              <a:prstGeom prst="rect">
                <a:avLst/>
              </a:prstGeom>
            </p:spPr>
          </p:pic>
        </mc:Fallback>
      </mc:AlternateContent>
    </p:spTree>
    <p:extLst>
      <p:ext uri="{BB962C8B-B14F-4D97-AF65-F5344CB8AC3E}">
        <p14:creationId xmlns:p14="http://schemas.microsoft.com/office/powerpoint/2010/main" val="652598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334A5D-73F9-D740-A56E-4EF679029958}"/>
              </a:ext>
            </a:extLst>
          </p:cNvPr>
          <p:cNvSpPr/>
          <p:nvPr/>
        </p:nvSpPr>
        <p:spPr>
          <a:xfrm>
            <a:off x="1048215" y="156117"/>
            <a:ext cx="10883590" cy="2585323"/>
          </a:xfrm>
          <a:prstGeom prst="rect">
            <a:avLst/>
          </a:prstGeom>
        </p:spPr>
        <p:txBody>
          <a:bodyPr wrap="square">
            <a:spAutoFit/>
          </a:bodyPr>
          <a:lstStyle/>
          <a:p>
            <a:endParaRPr lang="en-GB" b="1" dirty="0">
              <a:solidFill>
                <a:srgbClr val="FF0000"/>
              </a:solidFill>
              <a:latin typeface="Arial" panose="020B0604020202020204" pitchFamily="34" charset="0"/>
            </a:endParaRPr>
          </a:p>
          <a:p>
            <a:r>
              <a:rPr lang="en-GB" b="1" dirty="0">
                <a:solidFill>
                  <a:srgbClr val="FF0000"/>
                </a:solidFill>
                <a:latin typeface="Arial" panose="020B0604020202020204" pitchFamily="34" charset="0"/>
              </a:rPr>
              <a:t>What is Statistics?</a:t>
            </a:r>
          </a:p>
          <a:p>
            <a:endParaRPr lang="en-GB" b="1"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Statistics is a mathematical science including methods of collecting, organizing and analyzing data in such a way that meaningful conclusions can be drawn from them. In general, its investigations and analyses fall into two broad categories called descriptive and inferential statistics.</a:t>
            </a: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endParaRPr lang="en-GB" dirty="0">
              <a:solidFill>
                <a:srgbClr val="000000"/>
              </a:solidFill>
              <a:latin typeface="Arial" panose="020B0604020202020204" pitchFamily="34" charset="0"/>
            </a:endParaRPr>
          </a:p>
        </p:txBody>
      </p:sp>
    </p:spTree>
    <p:extLst>
      <p:ext uri="{BB962C8B-B14F-4D97-AF65-F5344CB8AC3E}">
        <p14:creationId xmlns:p14="http://schemas.microsoft.com/office/powerpoint/2010/main" val="4256369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1EAAE-7DF6-D040-9B11-C0D1E3B14F99}"/>
              </a:ext>
            </a:extLst>
          </p:cNvPr>
          <p:cNvPicPr>
            <a:picLocks noChangeAspect="1"/>
          </p:cNvPicPr>
          <p:nvPr/>
        </p:nvPicPr>
        <p:blipFill>
          <a:blip r:embed="rId2"/>
          <a:stretch>
            <a:fillRect/>
          </a:stretch>
        </p:blipFill>
        <p:spPr>
          <a:xfrm>
            <a:off x="719226" y="609600"/>
            <a:ext cx="11472774" cy="6015938"/>
          </a:xfrm>
          <a:prstGeom prst="rect">
            <a:avLst/>
          </a:prstGeom>
        </p:spPr>
      </p:pic>
      <p:grpSp>
        <p:nvGrpSpPr>
          <p:cNvPr id="5" name="Group 4">
            <a:extLst>
              <a:ext uri="{FF2B5EF4-FFF2-40B4-BE49-F238E27FC236}">
                <a16:creationId xmlns:a16="http://schemas.microsoft.com/office/drawing/2014/main" id="{52133DBE-ACF2-AB40-AEF3-C53901F183A3}"/>
              </a:ext>
            </a:extLst>
          </p:cNvPr>
          <p:cNvGrpSpPr/>
          <p:nvPr/>
        </p:nvGrpSpPr>
        <p:grpSpPr>
          <a:xfrm>
            <a:off x="2058498" y="2551892"/>
            <a:ext cx="390600" cy="1101960"/>
            <a:chOff x="2058498" y="2551892"/>
            <a:chExt cx="390600" cy="11019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1B4CBE0-8EFA-9A42-8D37-82DFF1368EC8}"/>
                    </a:ext>
                  </a:extLst>
                </p14:cNvPr>
                <p14:cNvContentPartPr/>
                <p14:nvPr/>
              </p14:nvContentPartPr>
              <p14:xfrm>
                <a:off x="2117178" y="2551892"/>
                <a:ext cx="331920" cy="1053000"/>
              </p14:xfrm>
            </p:contentPart>
          </mc:Choice>
          <mc:Fallback xmlns="">
            <p:pic>
              <p:nvPicPr>
                <p:cNvPr id="3" name="Ink 2">
                  <a:extLst>
                    <a:ext uri="{FF2B5EF4-FFF2-40B4-BE49-F238E27FC236}">
                      <a16:creationId xmlns:a16="http://schemas.microsoft.com/office/drawing/2014/main" id="{01B4CBE0-8EFA-9A42-8D37-82DFF1368EC8}"/>
                    </a:ext>
                  </a:extLst>
                </p:cNvPr>
                <p:cNvPicPr/>
                <p:nvPr/>
              </p:nvPicPr>
              <p:blipFill>
                <a:blip r:embed="rId4"/>
                <a:stretch>
                  <a:fillRect/>
                </a:stretch>
              </p:blipFill>
              <p:spPr>
                <a:xfrm>
                  <a:off x="2108178" y="2543252"/>
                  <a:ext cx="349560" cy="107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75932AC-85EF-5B43-9207-78D59E87287C}"/>
                    </a:ext>
                  </a:extLst>
                </p14:cNvPr>
                <p14:cNvContentPartPr/>
                <p14:nvPr/>
              </p14:nvContentPartPr>
              <p14:xfrm>
                <a:off x="2058498" y="3466292"/>
                <a:ext cx="275760" cy="187560"/>
              </p14:xfrm>
            </p:contentPart>
          </mc:Choice>
          <mc:Fallback xmlns="">
            <p:pic>
              <p:nvPicPr>
                <p:cNvPr id="4" name="Ink 3">
                  <a:extLst>
                    <a:ext uri="{FF2B5EF4-FFF2-40B4-BE49-F238E27FC236}">
                      <a16:creationId xmlns:a16="http://schemas.microsoft.com/office/drawing/2014/main" id="{875932AC-85EF-5B43-9207-78D59E87287C}"/>
                    </a:ext>
                  </a:extLst>
                </p:cNvPr>
                <p:cNvPicPr/>
                <p:nvPr/>
              </p:nvPicPr>
              <p:blipFill>
                <a:blip r:embed="rId6"/>
                <a:stretch>
                  <a:fillRect/>
                </a:stretch>
              </p:blipFill>
              <p:spPr>
                <a:xfrm>
                  <a:off x="2049498" y="3457652"/>
                  <a:ext cx="293400" cy="20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489AB02B-5255-9142-BC63-20068BB00773}"/>
                  </a:ext>
                </a:extLst>
              </p14:cNvPr>
              <p14:cNvContentPartPr/>
              <p14:nvPr/>
            </p14:nvContentPartPr>
            <p14:xfrm>
              <a:off x="3978378" y="2876612"/>
              <a:ext cx="547920" cy="942840"/>
            </p14:xfrm>
          </p:contentPart>
        </mc:Choice>
        <mc:Fallback xmlns="">
          <p:pic>
            <p:nvPicPr>
              <p:cNvPr id="11" name="Ink 10">
                <a:extLst>
                  <a:ext uri="{FF2B5EF4-FFF2-40B4-BE49-F238E27FC236}">
                    <a16:creationId xmlns:a16="http://schemas.microsoft.com/office/drawing/2014/main" id="{489AB02B-5255-9142-BC63-20068BB00773}"/>
                  </a:ext>
                </a:extLst>
              </p:cNvPr>
              <p:cNvPicPr/>
              <p:nvPr/>
            </p:nvPicPr>
            <p:blipFill>
              <a:blip r:embed="rId16"/>
              <a:stretch>
                <a:fillRect/>
              </a:stretch>
            </p:blipFill>
            <p:spPr>
              <a:xfrm>
                <a:off x="3969738" y="2867972"/>
                <a:ext cx="565560" cy="96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DF96C53-F8D6-6342-B18B-CB3BABDDE2D1}"/>
                  </a:ext>
                </a:extLst>
              </p14:cNvPr>
              <p14:cNvContentPartPr/>
              <p14:nvPr/>
            </p14:nvContentPartPr>
            <p14:xfrm>
              <a:off x="3986298" y="3584372"/>
              <a:ext cx="3240" cy="175320"/>
            </p14:xfrm>
          </p:contentPart>
        </mc:Choice>
        <mc:Fallback xmlns="">
          <p:pic>
            <p:nvPicPr>
              <p:cNvPr id="12" name="Ink 11">
                <a:extLst>
                  <a:ext uri="{FF2B5EF4-FFF2-40B4-BE49-F238E27FC236}">
                    <a16:creationId xmlns:a16="http://schemas.microsoft.com/office/drawing/2014/main" id="{2DF96C53-F8D6-6342-B18B-CB3BABDDE2D1}"/>
                  </a:ext>
                </a:extLst>
              </p:cNvPr>
              <p:cNvPicPr/>
              <p:nvPr/>
            </p:nvPicPr>
            <p:blipFill>
              <a:blip r:embed="rId18"/>
              <a:stretch>
                <a:fillRect/>
              </a:stretch>
            </p:blipFill>
            <p:spPr>
              <a:xfrm>
                <a:off x="3977298" y="3575732"/>
                <a:ext cx="20880" cy="192960"/>
              </a:xfrm>
              <a:prstGeom prst="rect">
                <a:avLst/>
              </a:prstGeom>
            </p:spPr>
          </p:pic>
        </mc:Fallback>
      </mc:AlternateContent>
      <p:cxnSp>
        <p:nvCxnSpPr>
          <p:cNvPr id="22" name="Straight Arrow Connector 21">
            <a:extLst>
              <a:ext uri="{FF2B5EF4-FFF2-40B4-BE49-F238E27FC236}">
                <a16:creationId xmlns:a16="http://schemas.microsoft.com/office/drawing/2014/main" id="{C18B6081-8963-2141-B214-9C39A625D9BC}"/>
              </a:ext>
            </a:extLst>
          </p:cNvPr>
          <p:cNvCxnSpPr/>
          <p:nvPr/>
        </p:nvCxnSpPr>
        <p:spPr>
          <a:xfrm flipH="1">
            <a:off x="1781908" y="4560277"/>
            <a:ext cx="412652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3AFC3F0B-2898-EA4E-BDFC-AF6ADB3E527D}"/>
              </a:ext>
            </a:extLst>
          </p:cNvPr>
          <p:cNvCxnSpPr>
            <a:cxnSpLocks/>
          </p:cNvCxnSpPr>
          <p:nvPr/>
        </p:nvCxnSpPr>
        <p:spPr>
          <a:xfrm>
            <a:off x="6860726" y="4518092"/>
            <a:ext cx="439342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grpSp>
        <p:nvGrpSpPr>
          <p:cNvPr id="45" name="Group 44">
            <a:extLst>
              <a:ext uri="{FF2B5EF4-FFF2-40B4-BE49-F238E27FC236}">
                <a16:creationId xmlns:a16="http://schemas.microsoft.com/office/drawing/2014/main" id="{468364B4-FE1B-654E-AFA2-2E116CB1093C}"/>
              </a:ext>
            </a:extLst>
          </p:cNvPr>
          <p:cNvGrpSpPr/>
          <p:nvPr/>
        </p:nvGrpSpPr>
        <p:grpSpPr>
          <a:xfrm>
            <a:off x="3788958" y="3990173"/>
            <a:ext cx="399240" cy="19440"/>
            <a:chOff x="3788958" y="3990173"/>
            <a:chExt cx="399240" cy="19440"/>
          </a:xfrm>
        </p:grpSpPr>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D4D95838-31A2-8A4C-B6D6-C510A40C89F3}"/>
                    </a:ext>
                  </a:extLst>
                </p14:cNvPr>
                <p14:cNvContentPartPr/>
                <p14:nvPr/>
              </p14:nvContentPartPr>
              <p14:xfrm>
                <a:off x="4180998" y="3990173"/>
                <a:ext cx="7200" cy="3960"/>
              </p14:xfrm>
            </p:contentPart>
          </mc:Choice>
          <mc:Fallback xmlns="">
            <p:pic>
              <p:nvPicPr>
                <p:cNvPr id="19" name="Ink 18">
                  <a:extLst>
                    <a:ext uri="{FF2B5EF4-FFF2-40B4-BE49-F238E27FC236}">
                      <a16:creationId xmlns:a16="http://schemas.microsoft.com/office/drawing/2014/main" id="{D4D95838-31A2-8A4C-B6D6-C510A40C89F3}"/>
                    </a:ext>
                  </a:extLst>
                </p:cNvPr>
                <p:cNvPicPr/>
                <p:nvPr/>
              </p:nvPicPr>
              <p:blipFill>
                <a:blip r:embed="rId20"/>
                <a:stretch>
                  <a:fillRect/>
                </a:stretch>
              </p:blipFill>
              <p:spPr>
                <a:xfrm>
                  <a:off x="4172358" y="3981533"/>
                  <a:ext cx="248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9586086B-261B-9C42-B0A7-6FF4C3984743}"/>
                    </a:ext>
                  </a:extLst>
                </p14:cNvPr>
                <p14:cNvContentPartPr/>
                <p14:nvPr/>
              </p14:nvContentPartPr>
              <p14:xfrm>
                <a:off x="3788958" y="3998813"/>
                <a:ext cx="21240" cy="10800"/>
              </p14:xfrm>
            </p:contentPart>
          </mc:Choice>
          <mc:Fallback xmlns="">
            <p:pic>
              <p:nvPicPr>
                <p:cNvPr id="25" name="Ink 24">
                  <a:extLst>
                    <a:ext uri="{FF2B5EF4-FFF2-40B4-BE49-F238E27FC236}">
                      <a16:creationId xmlns:a16="http://schemas.microsoft.com/office/drawing/2014/main" id="{9586086B-261B-9C42-B0A7-6FF4C3984743}"/>
                    </a:ext>
                  </a:extLst>
                </p:cNvPr>
                <p:cNvPicPr/>
                <p:nvPr/>
              </p:nvPicPr>
              <p:blipFill>
                <a:blip r:embed="rId22"/>
                <a:stretch>
                  <a:fillRect/>
                </a:stretch>
              </p:blipFill>
              <p:spPr>
                <a:xfrm>
                  <a:off x="3780318" y="3989813"/>
                  <a:ext cx="38880" cy="2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6" name="Ink 5">
                <a:extLst>
                  <a:ext uri="{FF2B5EF4-FFF2-40B4-BE49-F238E27FC236}">
                    <a16:creationId xmlns:a16="http://schemas.microsoft.com/office/drawing/2014/main" id="{92C6E38C-F0D5-384D-A6AD-DDEBB55703E7}"/>
                  </a:ext>
                </a:extLst>
              </p14:cNvPr>
              <p14:cNvContentPartPr/>
              <p14:nvPr/>
            </p14:nvContentPartPr>
            <p14:xfrm>
              <a:off x="6312978" y="2919452"/>
              <a:ext cx="238680" cy="815760"/>
            </p14:xfrm>
          </p:contentPart>
        </mc:Choice>
        <mc:Fallback xmlns="">
          <p:pic>
            <p:nvPicPr>
              <p:cNvPr id="6" name="Ink 5">
                <a:extLst>
                  <a:ext uri="{FF2B5EF4-FFF2-40B4-BE49-F238E27FC236}">
                    <a16:creationId xmlns:a16="http://schemas.microsoft.com/office/drawing/2014/main" id="{92C6E38C-F0D5-384D-A6AD-DDEBB55703E7}"/>
                  </a:ext>
                </a:extLst>
              </p:cNvPr>
              <p:cNvPicPr/>
              <p:nvPr/>
            </p:nvPicPr>
            <p:blipFill>
              <a:blip r:embed="rId24"/>
              <a:stretch>
                <a:fillRect/>
              </a:stretch>
            </p:blipFill>
            <p:spPr>
              <a:xfrm>
                <a:off x="6303978" y="2910452"/>
                <a:ext cx="256320" cy="83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 name="Ink 6">
                <a:extLst>
                  <a:ext uri="{FF2B5EF4-FFF2-40B4-BE49-F238E27FC236}">
                    <a16:creationId xmlns:a16="http://schemas.microsoft.com/office/drawing/2014/main" id="{94472B91-A025-584E-8B67-5BEFCE87EB0B}"/>
                  </a:ext>
                </a:extLst>
              </p14:cNvPr>
              <p14:cNvContentPartPr/>
              <p14:nvPr/>
            </p14:nvContentPartPr>
            <p14:xfrm>
              <a:off x="8325738" y="2854292"/>
              <a:ext cx="640080" cy="741240"/>
            </p14:xfrm>
          </p:contentPart>
        </mc:Choice>
        <mc:Fallback xmlns="">
          <p:pic>
            <p:nvPicPr>
              <p:cNvPr id="7" name="Ink 6">
                <a:extLst>
                  <a:ext uri="{FF2B5EF4-FFF2-40B4-BE49-F238E27FC236}">
                    <a16:creationId xmlns:a16="http://schemas.microsoft.com/office/drawing/2014/main" id="{94472B91-A025-584E-8B67-5BEFCE87EB0B}"/>
                  </a:ext>
                </a:extLst>
              </p:cNvPr>
              <p:cNvPicPr/>
              <p:nvPr/>
            </p:nvPicPr>
            <p:blipFill>
              <a:blip r:embed="rId26"/>
              <a:stretch>
                <a:fillRect/>
              </a:stretch>
            </p:blipFill>
            <p:spPr>
              <a:xfrm>
                <a:off x="8316738" y="2845292"/>
                <a:ext cx="65772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 name="Ink 8">
                <a:extLst>
                  <a:ext uri="{FF2B5EF4-FFF2-40B4-BE49-F238E27FC236}">
                    <a16:creationId xmlns:a16="http://schemas.microsoft.com/office/drawing/2014/main" id="{BB8E9A2C-A5C5-C34A-A641-DD775C87ADA3}"/>
                  </a:ext>
                </a:extLst>
              </p14:cNvPr>
              <p14:cNvContentPartPr/>
              <p14:nvPr/>
            </p14:nvContentPartPr>
            <p14:xfrm>
              <a:off x="10467018" y="2571692"/>
              <a:ext cx="416520" cy="1076040"/>
            </p14:xfrm>
          </p:contentPart>
        </mc:Choice>
        <mc:Fallback xmlns="">
          <p:pic>
            <p:nvPicPr>
              <p:cNvPr id="9" name="Ink 8">
                <a:extLst>
                  <a:ext uri="{FF2B5EF4-FFF2-40B4-BE49-F238E27FC236}">
                    <a16:creationId xmlns:a16="http://schemas.microsoft.com/office/drawing/2014/main" id="{BB8E9A2C-A5C5-C34A-A641-DD775C87ADA3}"/>
                  </a:ext>
                </a:extLst>
              </p:cNvPr>
              <p:cNvPicPr/>
              <p:nvPr/>
            </p:nvPicPr>
            <p:blipFill>
              <a:blip r:embed="rId28"/>
              <a:stretch>
                <a:fillRect/>
              </a:stretch>
            </p:blipFill>
            <p:spPr>
              <a:xfrm>
                <a:off x="10458018" y="2562692"/>
                <a:ext cx="434160" cy="1093680"/>
              </a:xfrm>
              <a:prstGeom prst="rect">
                <a:avLst/>
              </a:prstGeom>
            </p:spPr>
          </p:pic>
        </mc:Fallback>
      </mc:AlternateContent>
    </p:spTree>
    <p:extLst>
      <p:ext uri="{BB962C8B-B14F-4D97-AF65-F5344CB8AC3E}">
        <p14:creationId xmlns:p14="http://schemas.microsoft.com/office/powerpoint/2010/main" val="742008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4BB5-978E-944A-96E4-03EC1D095F5F}"/>
              </a:ext>
            </a:extLst>
          </p:cNvPr>
          <p:cNvSpPr txBox="1"/>
          <p:nvPr/>
        </p:nvSpPr>
        <p:spPr>
          <a:xfrm>
            <a:off x="989784" y="480794"/>
            <a:ext cx="10901446" cy="1200329"/>
          </a:xfrm>
          <a:prstGeom prst="rect">
            <a:avLst/>
          </a:prstGeom>
          <a:noFill/>
        </p:spPr>
        <p:txBody>
          <a:bodyPr wrap="none" rtlCol="0">
            <a:spAutoFit/>
          </a:bodyPr>
          <a:lstStyle/>
          <a:p>
            <a:r>
              <a:rPr lang="en-US" dirty="0"/>
              <a:t>Q. Given is the ages of people registered for a webinar, calculate the 5 point summary (5 number summary) of </a:t>
            </a:r>
          </a:p>
          <a:p>
            <a:r>
              <a:rPr lang="en-US" dirty="0"/>
              <a:t>the ages of the participants?</a:t>
            </a:r>
          </a:p>
          <a:p>
            <a:endParaRPr lang="en-US" dirty="0"/>
          </a:p>
          <a:p>
            <a:r>
              <a:rPr lang="en-US" dirty="0">
                <a:solidFill>
                  <a:srgbClr val="FF0000"/>
                </a:solidFill>
              </a:rPr>
              <a:t>                                          19, 26, 25, 37, 32, 28, 22, 23, 29, 34, 39, 31</a:t>
            </a:r>
          </a:p>
        </p:txBody>
      </p:sp>
    </p:spTree>
    <p:extLst>
      <p:ext uri="{BB962C8B-B14F-4D97-AF65-F5344CB8AC3E}">
        <p14:creationId xmlns:p14="http://schemas.microsoft.com/office/powerpoint/2010/main" val="1887347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FE61E6-9E10-E847-9990-E1B172DDEA21}"/>
              </a:ext>
            </a:extLst>
          </p:cNvPr>
          <p:cNvPicPr>
            <a:picLocks noChangeAspect="1"/>
          </p:cNvPicPr>
          <p:nvPr/>
        </p:nvPicPr>
        <p:blipFill>
          <a:blip r:embed="rId2"/>
          <a:stretch>
            <a:fillRect/>
          </a:stretch>
        </p:blipFill>
        <p:spPr>
          <a:xfrm>
            <a:off x="750276" y="625882"/>
            <a:ext cx="11441723" cy="5999656"/>
          </a:xfrm>
          <a:prstGeom prst="rect">
            <a:avLst/>
          </a:prstGeom>
        </p:spPr>
      </p:pic>
    </p:spTree>
    <p:extLst>
      <p:ext uri="{BB962C8B-B14F-4D97-AF65-F5344CB8AC3E}">
        <p14:creationId xmlns:p14="http://schemas.microsoft.com/office/powerpoint/2010/main" val="2708111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030509-5BE8-F64B-8692-0477E00308C8}"/>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196472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202E59-89C6-0E41-9A0C-43FF0840B513}"/>
              </a:ext>
            </a:extLst>
          </p:cNvPr>
          <p:cNvPicPr>
            <a:picLocks noChangeAspect="1"/>
          </p:cNvPicPr>
          <p:nvPr/>
        </p:nvPicPr>
        <p:blipFill>
          <a:blip r:embed="rId2"/>
          <a:stretch>
            <a:fillRect/>
          </a:stretch>
        </p:blipFill>
        <p:spPr>
          <a:xfrm>
            <a:off x="719226" y="609600"/>
            <a:ext cx="11472774" cy="6015938"/>
          </a:xfrm>
          <a:prstGeom prst="rect">
            <a:avLst/>
          </a:prstGeom>
        </p:spPr>
      </p:pic>
    </p:spTree>
    <p:extLst>
      <p:ext uri="{BB962C8B-B14F-4D97-AF65-F5344CB8AC3E}">
        <p14:creationId xmlns:p14="http://schemas.microsoft.com/office/powerpoint/2010/main" val="1779534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173932" y="144001"/>
            <a:ext cx="4676473" cy="738664"/>
          </a:xfrm>
          <a:prstGeom prst="rect">
            <a:avLst/>
          </a:prstGeom>
          <a:noFill/>
        </p:spPr>
        <p:txBody>
          <a:bodyPr wrap="none" rtlCol="0">
            <a:spAutoFit/>
          </a:bodyPr>
          <a:lstStyle/>
          <a:p>
            <a:r>
              <a:rPr lang="en-GB" sz="2400" b="1" dirty="0">
                <a:solidFill>
                  <a:srgbClr val="FF0000"/>
                </a:solidFill>
              </a:rPr>
              <a:t>2. 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959676"/>
            <a:ext cx="11054862" cy="1200329"/>
          </a:xfrm>
          <a:prstGeom prst="rect">
            <a:avLst/>
          </a:prstGeom>
        </p:spPr>
        <p:txBody>
          <a:bodyPr wrap="square">
            <a:spAutoFit/>
          </a:bodyPr>
          <a:lstStyle/>
          <a:p>
            <a:r>
              <a:rPr lang="en-GB" b="1" dirty="0">
                <a:solidFill>
                  <a:srgbClr val="00B050"/>
                </a:solidFill>
                <a:latin typeface="medium-content-sans-serif-font"/>
              </a:rPr>
              <a:t>1. Standard deviation</a:t>
            </a:r>
          </a:p>
          <a:p>
            <a:r>
              <a:rPr lang="en-GB" dirty="0">
                <a:latin typeface="medium-content-serif-font"/>
              </a:rPr>
              <a:t>Standard deviation is the measurement of average distance between each quantity and mean. That is, how data is spread out from mean. A low standard deviation indicates that the data points tend to be close to the mean of the data set, while a high standard deviation indicates that the data points are spread out over a wider range of values.</a:t>
            </a:r>
            <a:endParaRPr lang="en-GB" b="0" i="0" dirty="0">
              <a:effectLst/>
              <a:latin typeface="medium-content-serif-font"/>
            </a:endParaRPr>
          </a:p>
        </p:txBody>
      </p:sp>
      <p:pic>
        <p:nvPicPr>
          <p:cNvPr id="4" name="Picture 3">
            <a:extLst>
              <a:ext uri="{FF2B5EF4-FFF2-40B4-BE49-F238E27FC236}">
                <a16:creationId xmlns:a16="http://schemas.microsoft.com/office/drawing/2014/main" id="{055C7EE9-013E-644E-9A2E-C32515EFF95F}"/>
              </a:ext>
            </a:extLst>
          </p:cNvPr>
          <p:cNvPicPr>
            <a:picLocks noChangeAspect="1"/>
          </p:cNvPicPr>
          <p:nvPr/>
        </p:nvPicPr>
        <p:blipFill>
          <a:blip r:embed="rId2"/>
          <a:stretch>
            <a:fillRect/>
          </a:stretch>
        </p:blipFill>
        <p:spPr>
          <a:xfrm>
            <a:off x="4311650" y="4348924"/>
            <a:ext cx="3531088" cy="1533070"/>
          </a:xfrm>
          <a:prstGeom prst="rect">
            <a:avLst/>
          </a:prstGeom>
        </p:spPr>
      </p:pic>
      <p:pic>
        <p:nvPicPr>
          <p:cNvPr id="6" name="Picture 5">
            <a:extLst>
              <a:ext uri="{FF2B5EF4-FFF2-40B4-BE49-F238E27FC236}">
                <a16:creationId xmlns:a16="http://schemas.microsoft.com/office/drawing/2014/main" id="{68DEC64C-BB5D-0D41-8054-FAA70A6CDBC6}"/>
              </a:ext>
            </a:extLst>
          </p:cNvPr>
          <p:cNvPicPr>
            <a:picLocks noChangeAspect="1"/>
          </p:cNvPicPr>
          <p:nvPr/>
        </p:nvPicPr>
        <p:blipFill>
          <a:blip r:embed="rId3"/>
          <a:stretch>
            <a:fillRect/>
          </a:stretch>
        </p:blipFill>
        <p:spPr>
          <a:xfrm>
            <a:off x="4311650" y="2647950"/>
            <a:ext cx="3531087" cy="1545636"/>
          </a:xfrm>
          <a:prstGeom prst="rect">
            <a:avLst/>
          </a:prstGeom>
        </p:spPr>
      </p:pic>
      <p:sp>
        <p:nvSpPr>
          <p:cNvPr id="7" name="TextBox 6">
            <a:extLst>
              <a:ext uri="{FF2B5EF4-FFF2-40B4-BE49-F238E27FC236}">
                <a16:creationId xmlns:a16="http://schemas.microsoft.com/office/drawing/2014/main" id="{06D96675-5737-A94C-AEE3-DEF382E261BB}"/>
              </a:ext>
            </a:extLst>
          </p:cNvPr>
          <p:cNvSpPr txBox="1"/>
          <p:nvPr/>
        </p:nvSpPr>
        <p:spPr>
          <a:xfrm>
            <a:off x="2133600" y="3141785"/>
            <a:ext cx="1808444" cy="646331"/>
          </a:xfrm>
          <a:prstGeom prst="rect">
            <a:avLst/>
          </a:prstGeom>
          <a:noFill/>
        </p:spPr>
        <p:txBody>
          <a:bodyPr wrap="none" rtlCol="0">
            <a:spAutoFit/>
          </a:bodyPr>
          <a:lstStyle/>
          <a:p>
            <a:r>
              <a:rPr lang="en-US" b="1" dirty="0"/>
              <a:t>SD of Population</a:t>
            </a:r>
          </a:p>
          <a:p>
            <a:r>
              <a:rPr lang="en-US" dirty="0"/>
              <a:t>          </a:t>
            </a:r>
            <a:r>
              <a:rPr lang="en-US" b="1" dirty="0"/>
              <a:t> (</a:t>
            </a:r>
            <a:r>
              <a:rPr lang="en-US" b="1"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Symbol" pitchFamily="2" charset="2"/>
              </a:rPr>
              <a:t>)</a:t>
            </a:r>
            <a:endParaRPr lang="en-US" dirty="0"/>
          </a:p>
        </p:txBody>
      </p:sp>
      <p:sp>
        <p:nvSpPr>
          <p:cNvPr id="8" name="TextBox 7">
            <a:extLst>
              <a:ext uri="{FF2B5EF4-FFF2-40B4-BE49-F238E27FC236}">
                <a16:creationId xmlns:a16="http://schemas.microsoft.com/office/drawing/2014/main" id="{B9C1B342-18AB-C84A-80B7-E4C92BB735CC}"/>
              </a:ext>
            </a:extLst>
          </p:cNvPr>
          <p:cNvSpPr txBox="1"/>
          <p:nvPr/>
        </p:nvSpPr>
        <p:spPr>
          <a:xfrm>
            <a:off x="2133600" y="4730508"/>
            <a:ext cx="1652954" cy="646331"/>
          </a:xfrm>
          <a:prstGeom prst="rect">
            <a:avLst/>
          </a:prstGeom>
          <a:noFill/>
        </p:spPr>
        <p:txBody>
          <a:bodyPr wrap="square" rtlCol="0">
            <a:spAutoFit/>
          </a:bodyPr>
          <a:lstStyle/>
          <a:p>
            <a:r>
              <a:rPr lang="en-US" b="1" dirty="0"/>
              <a:t>SD of Sample</a:t>
            </a:r>
          </a:p>
          <a:p>
            <a:r>
              <a:rPr lang="en-US" b="1" dirty="0"/>
              <a:t>           (s)</a:t>
            </a:r>
          </a:p>
        </p:txBody>
      </p:sp>
      <p:sp>
        <p:nvSpPr>
          <p:cNvPr id="5" name="TextBox 4">
            <a:extLst>
              <a:ext uri="{FF2B5EF4-FFF2-40B4-BE49-F238E27FC236}">
                <a16:creationId xmlns:a16="http://schemas.microsoft.com/office/drawing/2014/main" id="{D1A7B02B-8F12-EB43-9809-2D7047903E0F}"/>
              </a:ext>
            </a:extLst>
          </p:cNvPr>
          <p:cNvSpPr txBox="1"/>
          <p:nvPr/>
        </p:nvSpPr>
        <p:spPr>
          <a:xfrm>
            <a:off x="6693876" y="3429000"/>
            <a:ext cx="237566" cy="369332"/>
          </a:xfrm>
          <a:prstGeom prst="rect">
            <a:avLst/>
          </a:prstGeom>
          <a:noFill/>
        </p:spPr>
        <p:txBody>
          <a:bodyPr wrap="none" rtlCol="0">
            <a:spAutoFit/>
          </a:bodyPr>
          <a:lstStyle/>
          <a:p>
            <a:r>
              <a:rPr lang="en-US" dirty="0"/>
              <a:t>i</a:t>
            </a:r>
          </a:p>
        </p:txBody>
      </p:sp>
      <p:sp>
        <p:nvSpPr>
          <p:cNvPr id="9" name="TextBox 8">
            <a:extLst>
              <a:ext uri="{FF2B5EF4-FFF2-40B4-BE49-F238E27FC236}">
                <a16:creationId xmlns:a16="http://schemas.microsoft.com/office/drawing/2014/main" id="{11B19C31-B2D4-E045-94A3-AF391F1A10A6}"/>
              </a:ext>
            </a:extLst>
          </p:cNvPr>
          <p:cNvSpPr txBox="1"/>
          <p:nvPr/>
        </p:nvSpPr>
        <p:spPr>
          <a:xfrm>
            <a:off x="6812659" y="5082649"/>
            <a:ext cx="237566"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4842F5EE-71BB-1D44-9B7C-79CB448A472F}"/>
              </a:ext>
            </a:extLst>
          </p:cNvPr>
          <p:cNvSpPr txBox="1"/>
          <p:nvPr/>
        </p:nvSpPr>
        <p:spPr>
          <a:xfrm>
            <a:off x="7967883" y="2647950"/>
            <a:ext cx="2756652" cy="2862322"/>
          </a:xfrm>
          <a:prstGeom prst="rect">
            <a:avLst/>
          </a:prstGeom>
          <a:noFill/>
        </p:spPr>
        <p:txBody>
          <a:bodyPr wrap="none" rtlCol="0">
            <a:spAutoFit/>
          </a:bodyPr>
          <a:lstStyle/>
          <a:p>
            <a:r>
              <a:rPr lang="en-GB" b="1" i="1" dirty="0">
                <a:solidFill>
                  <a:srgbClr val="0070C0"/>
                </a:solidFill>
              </a:rPr>
              <a:t>In Python : </a:t>
            </a:r>
          </a:p>
          <a:p>
            <a:r>
              <a:rPr lang="en-GB" b="1" i="1" dirty="0">
                <a:solidFill>
                  <a:srgbClr val="0070C0"/>
                </a:solidFill>
              </a:rPr>
              <a:t>Population STD = </a:t>
            </a:r>
            <a:r>
              <a:rPr lang="en-GB" b="1" i="1" dirty="0" err="1">
                <a:solidFill>
                  <a:srgbClr val="0070C0"/>
                </a:solidFill>
              </a:rPr>
              <a:t>pstdev</a:t>
            </a:r>
            <a:r>
              <a:rPr lang="en-GB" b="1" i="1" dirty="0">
                <a:solidFill>
                  <a:srgbClr val="0070C0"/>
                </a:solidFill>
              </a:rPr>
              <a:t>() </a:t>
            </a: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r>
              <a:rPr lang="en-GB" b="1" i="1" dirty="0">
                <a:solidFill>
                  <a:srgbClr val="0070C0"/>
                </a:solidFill>
              </a:rPr>
              <a:t> Sample STD = </a:t>
            </a:r>
            <a:r>
              <a:rPr lang="en-GB" b="1" i="1" dirty="0" err="1">
                <a:solidFill>
                  <a:srgbClr val="0070C0"/>
                </a:solidFill>
              </a:rPr>
              <a:t>stdev</a:t>
            </a:r>
            <a:r>
              <a:rPr lang="en-GB" b="1" i="1" dirty="0">
                <a:solidFill>
                  <a:srgbClr val="0070C0"/>
                </a:solidFill>
              </a:rPr>
              <a:t>()</a:t>
            </a:r>
          </a:p>
          <a:p>
            <a:endParaRPr lang="en-US" dirty="0"/>
          </a:p>
        </p:txBody>
      </p:sp>
    </p:spTree>
    <p:extLst>
      <p:ext uri="{BB962C8B-B14F-4D97-AF65-F5344CB8AC3E}">
        <p14:creationId xmlns:p14="http://schemas.microsoft.com/office/powerpoint/2010/main" val="4035787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860242" y="34180"/>
            <a:ext cx="3303853" cy="646331"/>
          </a:xfrm>
          <a:prstGeom prst="rect">
            <a:avLst/>
          </a:prstGeom>
          <a:noFill/>
        </p:spPr>
        <p:txBody>
          <a:bodyPr wrap="none" rtlCol="0">
            <a:spAutoFit/>
          </a:bodyPr>
          <a:lstStyle/>
          <a:p>
            <a:r>
              <a:rPr lang="en-GB" b="1" dirty="0">
                <a:solidFill>
                  <a:srgbClr val="FF0000"/>
                </a:solidFill>
              </a:rPr>
              <a:t>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822177"/>
            <a:ext cx="11054862" cy="6186309"/>
          </a:xfrm>
          <a:prstGeom prst="rect">
            <a:avLst/>
          </a:prstGeom>
        </p:spPr>
        <p:txBody>
          <a:bodyPr wrap="square">
            <a:spAutoFit/>
          </a:bodyPr>
          <a:lstStyle/>
          <a:p>
            <a:r>
              <a:rPr lang="en-GB" sz="2000" b="1" dirty="0">
                <a:solidFill>
                  <a:schemeClr val="accent6">
                    <a:lumMod val="75000"/>
                  </a:schemeClr>
                </a:solidFill>
                <a:latin typeface="medium-content-sans-serif-font"/>
              </a:rPr>
              <a:t>2. Variance</a:t>
            </a:r>
          </a:p>
          <a:p>
            <a:endParaRPr lang="en-GB" b="1" dirty="0">
              <a:latin typeface="medium-content-sans-serif-font"/>
            </a:endParaRPr>
          </a:p>
          <a:p>
            <a:r>
              <a:rPr lang="en-GB" sz="1600" dirty="0"/>
              <a:t>Variance is a square of average distance between each quantity and mean. That is, it is square of standard deviation.</a:t>
            </a:r>
          </a:p>
          <a:p>
            <a:endParaRPr lang="en-GB" dirty="0"/>
          </a:p>
          <a:p>
            <a:endParaRPr lang="en-GB" dirty="0"/>
          </a:p>
          <a:p>
            <a:endParaRPr lang="en-GB" b="1" dirty="0">
              <a:latin typeface="medium-content-sans-serif-font"/>
            </a:endParaRPr>
          </a:p>
          <a:p>
            <a:endParaRPr lang="en-GB" sz="2000" b="1" dirty="0">
              <a:solidFill>
                <a:schemeClr val="tx2">
                  <a:lumMod val="75000"/>
                  <a:lumOff val="25000"/>
                </a:schemeClr>
              </a:solidFill>
            </a:endParaRPr>
          </a:p>
          <a:p>
            <a:endParaRPr lang="en-GB" sz="2000" b="1" dirty="0">
              <a:solidFill>
                <a:schemeClr val="tx2">
                  <a:lumMod val="75000"/>
                  <a:lumOff val="25000"/>
                </a:schemeClr>
              </a:solidFill>
            </a:endParaRPr>
          </a:p>
          <a:p>
            <a:endParaRPr lang="en-GB" sz="1600" i="1" dirty="0"/>
          </a:p>
          <a:p>
            <a:r>
              <a:rPr lang="en-GB" sz="1600" b="1" i="1" dirty="0">
                <a:solidFill>
                  <a:srgbClr val="0070C0"/>
                </a:solidFill>
              </a:rPr>
              <a:t>In Python : Population Var = </a:t>
            </a:r>
            <a:r>
              <a:rPr lang="en-GB" sz="1600" b="1" i="1" dirty="0" err="1">
                <a:solidFill>
                  <a:srgbClr val="0070C0"/>
                </a:solidFill>
              </a:rPr>
              <a:t>pvariance</a:t>
            </a:r>
            <a:r>
              <a:rPr lang="en-GB" sz="1600" b="1" i="1" dirty="0">
                <a:solidFill>
                  <a:srgbClr val="0070C0"/>
                </a:solidFill>
              </a:rPr>
              <a:t>()                                               Sample Variance = variance()</a:t>
            </a:r>
          </a:p>
          <a:p>
            <a:endParaRPr lang="en-GB" sz="2000" b="1" dirty="0">
              <a:solidFill>
                <a:srgbClr val="0070C0"/>
              </a:solidFill>
            </a:endParaRPr>
          </a:p>
          <a:p>
            <a:r>
              <a:rPr lang="en-GB" sz="2000" b="1" dirty="0">
                <a:solidFill>
                  <a:schemeClr val="tx2">
                    <a:lumMod val="75000"/>
                    <a:lumOff val="25000"/>
                  </a:schemeClr>
                </a:solidFill>
              </a:rPr>
              <a:t>3. Range</a:t>
            </a:r>
          </a:p>
          <a:p>
            <a:r>
              <a:rPr lang="en-GB" sz="1600" dirty="0"/>
              <a:t>Range is one of the simplest techniques of descriptive statistics. It is the difference between lowest and highest value.</a:t>
            </a:r>
          </a:p>
          <a:p>
            <a:endParaRPr lang="en-GB" dirty="0"/>
          </a:p>
          <a:p>
            <a:pPr algn="ctr"/>
            <a:r>
              <a:rPr lang="en-GB" b="1" dirty="0"/>
              <a:t>Range = Maximum - Minimum</a:t>
            </a:r>
          </a:p>
          <a:p>
            <a:endParaRPr lang="en-GB" dirty="0"/>
          </a:p>
          <a:p>
            <a:r>
              <a:rPr lang="en-GB" sz="2000" b="1" dirty="0">
                <a:solidFill>
                  <a:srgbClr val="00B0F0"/>
                </a:solidFill>
              </a:rPr>
              <a:t>4. IQR (Interquartile Range)</a:t>
            </a:r>
          </a:p>
          <a:p>
            <a:endParaRPr lang="en-GB" b="1" dirty="0">
              <a:latin typeface="medium-content-sans-serif-font"/>
            </a:endParaRPr>
          </a:p>
          <a:p>
            <a:r>
              <a:rPr lang="en-GB" sz="1600" dirty="0"/>
              <a:t>In statistics and probability, quartiles are values that divide your data into quarters provided data is sorted in an </a:t>
            </a:r>
            <a:r>
              <a:rPr lang="en-GB" sz="1600" b="1" dirty="0"/>
              <a:t>ascending order.</a:t>
            </a:r>
          </a:p>
          <a:p>
            <a:pPr algn="ctr"/>
            <a:r>
              <a:rPr lang="en-GB" b="1" dirty="0">
                <a:latin typeface="medium-content-sans-serif-font"/>
              </a:rPr>
              <a:t>IQR = Q3 – Q1</a:t>
            </a:r>
          </a:p>
          <a:p>
            <a:endParaRPr lang="en-GB" b="1" dirty="0">
              <a:latin typeface="medium-content-sans-serif-font"/>
            </a:endParaRPr>
          </a:p>
        </p:txBody>
      </p:sp>
      <p:sp>
        <p:nvSpPr>
          <p:cNvPr id="4" name="Rectangle 3">
            <a:extLst>
              <a:ext uri="{FF2B5EF4-FFF2-40B4-BE49-F238E27FC236}">
                <a16:creationId xmlns:a16="http://schemas.microsoft.com/office/drawing/2014/main" id="{BAF86354-95F3-6E46-9E99-30B446DB0D3B}"/>
              </a:ext>
            </a:extLst>
          </p:cNvPr>
          <p:cNvSpPr/>
          <p:nvPr/>
        </p:nvSpPr>
        <p:spPr>
          <a:xfrm>
            <a:off x="4866744" y="4580103"/>
            <a:ext cx="3303853" cy="720179"/>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CDD67A4A-9EEF-5540-B693-7D46122800BC}"/>
              </a:ext>
            </a:extLst>
          </p:cNvPr>
          <p:cNvSpPr/>
          <p:nvPr/>
        </p:nvSpPr>
        <p:spPr>
          <a:xfrm>
            <a:off x="5612416" y="6207749"/>
            <a:ext cx="1812507" cy="502650"/>
          </a:xfrm>
          <a:prstGeom prst="rect">
            <a:avLst/>
          </a:prstGeom>
          <a:noFill/>
          <a:ln>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68244ED8-9274-1D49-899F-E4CEA588EC00}"/>
              </a:ext>
            </a:extLst>
          </p:cNvPr>
          <p:cNvPicPr>
            <a:picLocks noChangeAspect="1"/>
          </p:cNvPicPr>
          <p:nvPr/>
        </p:nvPicPr>
        <p:blipFill>
          <a:blip r:embed="rId2"/>
          <a:stretch>
            <a:fillRect/>
          </a:stretch>
        </p:blipFill>
        <p:spPr>
          <a:xfrm>
            <a:off x="2971800" y="1912686"/>
            <a:ext cx="3124200" cy="1257300"/>
          </a:xfrm>
          <a:prstGeom prst="rect">
            <a:avLst/>
          </a:prstGeom>
        </p:spPr>
      </p:pic>
      <p:pic>
        <p:nvPicPr>
          <p:cNvPr id="8" name="Picture 7">
            <a:extLst>
              <a:ext uri="{FF2B5EF4-FFF2-40B4-BE49-F238E27FC236}">
                <a16:creationId xmlns:a16="http://schemas.microsoft.com/office/drawing/2014/main" id="{CAFB42E8-FC66-6044-9849-40D696A23362}"/>
              </a:ext>
            </a:extLst>
          </p:cNvPr>
          <p:cNvPicPr>
            <a:picLocks noChangeAspect="1"/>
          </p:cNvPicPr>
          <p:nvPr/>
        </p:nvPicPr>
        <p:blipFill>
          <a:blip r:embed="rId3"/>
          <a:stretch>
            <a:fillRect/>
          </a:stretch>
        </p:blipFill>
        <p:spPr>
          <a:xfrm>
            <a:off x="8325654" y="1893850"/>
            <a:ext cx="3365500" cy="1206500"/>
          </a:xfrm>
          <a:prstGeom prst="rect">
            <a:avLst/>
          </a:prstGeom>
        </p:spPr>
      </p:pic>
      <p:sp>
        <p:nvSpPr>
          <p:cNvPr id="9" name="TextBox 8">
            <a:extLst>
              <a:ext uri="{FF2B5EF4-FFF2-40B4-BE49-F238E27FC236}">
                <a16:creationId xmlns:a16="http://schemas.microsoft.com/office/drawing/2014/main" id="{49F6B43A-B7E4-5A4A-AD90-89D8AF26100B}"/>
              </a:ext>
            </a:extLst>
          </p:cNvPr>
          <p:cNvSpPr txBox="1"/>
          <p:nvPr/>
        </p:nvSpPr>
        <p:spPr>
          <a:xfrm>
            <a:off x="4997238" y="2541336"/>
            <a:ext cx="237566"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D81BE6E4-09D2-4547-9D4C-D53E3E4EF336}"/>
              </a:ext>
            </a:extLst>
          </p:cNvPr>
          <p:cNvSpPr txBox="1"/>
          <p:nvPr/>
        </p:nvSpPr>
        <p:spPr>
          <a:xfrm>
            <a:off x="10687047" y="2497100"/>
            <a:ext cx="237566" cy="369332"/>
          </a:xfrm>
          <a:prstGeom prst="rect">
            <a:avLst/>
          </a:prstGeom>
          <a:noFill/>
        </p:spPr>
        <p:txBody>
          <a:bodyPr wrap="none" rtlCol="0">
            <a:spAutoFit/>
          </a:bodyPr>
          <a:lstStyle/>
          <a:p>
            <a:r>
              <a:rPr lang="en-US" dirty="0"/>
              <a:t>i</a:t>
            </a:r>
          </a:p>
        </p:txBody>
      </p:sp>
      <p:sp>
        <p:nvSpPr>
          <p:cNvPr id="11" name="TextBox 4">
            <a:extLst>
              <a:ext uri="{FF2B5EF4-FFF2-40B4-BE49-F238E27FC236}">
                <a16:creationId xmlns:a16="http://schemas.microsoft.com/office/drawing/2014/main" id="{D1A7B02B-8F12-EB43-9809-2D7047903E0F}"/>
              </a:ext>
            </a:extLst>
          </p:cNvPr>
          <p:cNvSpPr txBox="1"/>
          <p:nvPr/>
        </p:nvSpPr>
        <p:spPr>
          <a:xfrm>
            <a:off x="1027657" y="2250744"/>
            <a:ext cx="1944143" cy="865505"/>
          </a:xfrm>
          <a:prstGeom prst="rect">
            <a:avLst/>
          </a:prstGeom>
          <a:noFill/>
        </p:spPr>
        <p:txBody>
          <a:bodyPr wrap="square" rtlCol="0">
            <a:noAutofit/>
          </a:bodyPr>
          <a:lstStyle/>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Population Variance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Symbol" pitchFamily="2" charset="2"/>
              </a:rPr>
              <a:t></a:t>
            </a:r>
            <a:r>
              <a:rPr lang="en-US" sz="1600" b="1" kern="1200" baseline="30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2" name="TextBox 4">
            <a:extLst>
              <a:ext uri="{FF2B5EF4-FFF2-40B4-BE49-F238E27FC236}">
                <a16:creationId xmlns:a16="http://schemas.microsoft.com/office/drawing/2014/main" id="{D1A7B02B-8F12-EB43-9809-2D7047903E0F}"/>
              </a:ext>
            </a:extLst>
          </p:cNvPr>
          <p:cNvSpPr txBox="1"/>
          <p:nvPr/>
        </p:nvSpPr>
        <p:spPr>
          <a:xfrm>
            <a:off x="6708876" y="2234844"/>
            <a:ext cx="1986083" cy="865505"/>
          </a:xfrm>
          <a:prstGeom prst="rect">
            <a:avLst/>
          </a:prstGeom>
          <a:noFill/>
        </p:spPr>
        <p:txBody>
          <a:bodyPr wrap="square" rtlCol="0">
            <a:noAutofit/>
          </a:bodyPr>
          <a:lstStyle/>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Sample Variance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Symbol" pitchFamily="2" charset="2"/>
              </a:rPr>
              <a:t>S</a:t>
            </a:r>
            <a:r>
              <a:rPr lang="en-US" sz="1600" b="1" kern="1200" baseline="30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492368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7C78FE-1FF3-674B-BCFD-3F2FB5F03E03}"/>
              </a:ext>
            </a:extLst>
          </p:cNvPr>
          <p:cNvSpPr/>
          <p:nvPr/>
        </p:nvSpPr>
        <p:spPr>
          <a:xfrm>
            <a:off x="914400" y="156117"/>
            <a:ext cx="11084312" cy="6555641"/>
          </a:xfrm>
          <a:prstGeom prst="rect">
            <a:avLst/>
          </a:prstGeom>
        </p:spPr>
        <p:txBody>
          <a:bodyPr wrap="square">
            <a:spAutoFit/>
          </a:bodyPr>
          <a:lstStyle/>
          <a:p>
            <a:r>
              <a:rPr lang="en-GB" sz="2800" b="1" u="sng" dirty="0"/>
              <a:t>Developing Statistical Thinking</a:t>
            </a:r>
          </a:p>
          <a:p>
            <a:endParaRPr lang="en-GB" dirty="0"/>
          </a:p>
          <a:p>
            <a:endParaRPr lang="en-GB" dirty="0"/>
          </a:p>
          <a:p>
            <a:r>
              <a:rPr lang="en-GB" dirty="0"/>
              <a:t>Statistics include numerical facts and figures. For instance: </a:t>
            </a:r>
          </a:p>
          <a:p>
            <a:endParaRPr lang="en-GB" dirty="0"/>
          </a:p>
          <a:p>
            <a:r>
              <a:rPr lang="en-GB" dirty="0"/>
              <a:t>• The largest earthquake measured 9.2 on the Richter scale. </a:t>
            </a:r>
          </a:p>
          <a:p>
            <a:r>
              <a:rPr lang="en-GB" dirty="0"/>
              <a:t>• Men are at least 10 times more likely than women to commit murder. </a:t>
            </a:r>
          </a:p>
          <a:p>
            <a:r>
              <a:rPr lang="en-GB" dirty="0"/>
              <a:t>• One in every 8 Americans is </a:t>
            </a:r>
            <a:r>
              <a:rPr lang="en-GB" b="1" dirty="0"/>
              <a:t>COVID</a:t>
            </a:r>
            <a:r>
              <a:rPr lang="en-GB" dirty="0"/>
              <a:t> </a:t>
            </a:r>
            <a:r>
              <a:rPr lang="en-GB" b="1" dirty="0"/>
              <a:t>positive</a:t>
            </a:r>
            <a:r>
              <a:rPr lang="en-GB" dirty="0"/>
              <a:t>. </a:t>
            </a:r>
            <a:endParaRPr lang="en-US" dirty="0"/>
          </a:p>
          <a:p>
            <a:endParaRPr lang="en-US" dirty="0"/>
          </a:p>
          <a:p>
            <a:endParaRPr lang="en-US" dirty="0"/>
          </a:p>
          <a:p>
            <a:endParaRPr lang="en-US" dirty="0"/>
          </a:p>
          <a:p>
            <a:r>
              <a:rPr lang="en-GB" dirty="0"/>
              <a:t>The study of statistics involves math and relies upon calculations of numbers. But it also relies heavily on how the numbers are chosen and how the statistics are interpreted. For example, consider some scenarios and the interpretations based upon the presented statistics. </a:t>
            </a:r>
          </a:p>
          <a:p>
            <a:endParaRPr lang="en-GB" dirty="0"/>
          </a:p>
          <a:p>
            <a:r>
              <a:rPr lang="en-GB" dirty="0"/>
              <a:t>1. A new advertisement for Amul’s ice cream introduced in late May of last year resulted in a 30% increase in ice cream sales for the following three months. Thus, the advertisement was effective.</a:t>
            </a:r>
          </a:p>
          <a:p>
            <a:endParaRPr lang="en-GB" dirty="0"/>
          </a:p>
          <a:p>
            <a:r>
              <a:rPr lang="en-GB" dirty="0"/>
              <a:t>2. The more liquor shop in a city, the more crime there is. Thus, liquor shops lead to crime.</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019258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591329-975F-CE4D-8E3E-DE29B33DA469}"/>
              </a:ext>
            </a:extLst>
          </p:cNvPr>
          <p:cNvSpPr/>
          <p:nvPr/>
        </p:nvSpPr>
        <p:spPr>
          <a:xfrm>
            <a:off x="1092819" y="702527"/>
            <a:ext cx="10671717" cy="5632311"/>
          </a:xfrm>
          <a:prstGeom prst="rect">
            <a:avLst/>
          </a:prstGeom>
        </p:spPr>
        <p:txBody>
          <a:bodyPr wrap="square">
            <a:spAutoFit/>
          </a:bodyPr>
          <a:lstStyle/>
          <a:p>
            <a:pPr marL="342900" indent="-342900">
              <a:buAutoNum type="arabicPeriod"/>
            </a:pPr>
            <a:r>
              <a:rPr lang="en-GB" dirty="0"/>
              <a:t>Flaw: A major flaw is that ice cream consumption generally increases in the months of June, July, and August regardless of advertisements. This effect is called a history effect and leads people to interpret outcomes as the result of one variable when another variable (in this case, one having to do with the passage of time) is actually responsible. </a:t>
            </a:r>
          </a:p>
          <a:p>
            <a:pPr marL="342900" indent="-342900">
              <a:buAutoNum type="arabicPeriod"/>
            </a:pPr>
            <a:endParaRPr lang="en-GB" dirty="0"/>
          </a:p>
          <a:p>
            <a:pPr marL="342900" indent="-342900">
              <a:buAutoNum type="arabicPeriod"/>
            </a:pPr>
            <a:r>
              <a:rPr lang="en-GB" dirty="0"/>
              <a:t>Flaw: A major flaw is that both increased liquor shops and increased crime rates can be explained by larger populations. In bigger cities, there are both more liquor shops and more crime. This problem refers to the third-variable problem. Namely, a third variable can cause both situations; however, people erroneously believe that there is a causal relationship between the two primary variables rather than recognize that a third variable can cause both. </a:t>
            </a:r>
          </a:p>
          <a:p>
            <a:pPr marL="342900" indent="-342900">
              <a:buAutoNum type="arabicPeriod"/>
            </a:pPr>
            <a:endParaRPr lang="en-GB" dirty="0"/>
          </a:p>
          <a:p>
            <a:pPr marL="342900" indent="-342900">
              <a:buAutoNum type="arabicPeriod"/>
            </a:pPr>
            <a:endParaRPr lang="en-GB" dirty="0"/>
          </a:p>
          <a:p>
            <a:r>
              <a:rPr lang="en-GB" dirty="0"/>
              <a:t>                            Hence, the </a:t>
            </a:r>
            <a:r>
              <a:rPr lang="en-GB" dirty="0">
                <a:solidFill>
                  <a:srgbClr val="00B050"/>
                </a:solidFill>
              </a:rPr>
              <a:t>correct</a:t>
            </a:r>
            <a:r>
              <a:rPr lang="en-GB" dirty="0"/>
              <a:t> Interpretation of the numbers are necessary!!!!</a:t>
            </a:r>
          </a:p>
          <a:p>
            <a:pPr marL="342900" indent="-342900">
              <a:buAutoNum type="arabicPeriod"/>
            </a:pPr>
            <a:endParaRPr lang="en-GB" dirty="0"/>
          </a:p>
          <a:p>
            <a:endParaRPr lang="en-GB" dirty="0"/>
          </a:p>
          <a:p>
            <a:endParaRPr lang="en-GB" dirty="0"/>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1798507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8B775-2865-1B45-86D1-4102A34D6D3C}"/>
              </a:ext>
            </a:extLst>
          </p:cNvPr>
          <p:cNvSpPr txBox="1"/>
          <p:nvPr/>
        </p:nvSpPr>
        <p:spPr>
          <a:xfrm>
            <a:off x="1159727" y="512956"/>
            <a:ext cx="9857678" cy="4801314"/>
          </a:xfrm>
          <a:prstGeom prst="rect">
            <a:avLst/>
          </a:prstGeom>
          <a:noFill/>
        </p:spPr>
        <p:txBody>
          <a:bodyPr wrap="square" rtlCol="0">
            <a:spAutoFit/>
          </a:bodyPr>
          <a:lstStyle/>
          <a:p>
            <a:r>
              <a:rPr lang="en-GB" dirty="0">
                <a:solidFill>
                  <a:srgbClr val="000000"/>
                </a:solidFill>
                <a:latin typeface="Arial" panose="020B0604020202020204" pitchFamily="34" charset="0"/>
              </a:rPr>
              <a:t>Types of Statistics:</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1. Descriptive statistics 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r>
              <a:rPr lang="en-GB" dirty="0">
                <a:solidFill>
                  <a:srgbClr val="000000"/>
                </a:solidFill>
                <a:latin typeface="Arial" panose="020B0604020202020204" pitchFamily="34" charset="0"/>
              </a:rPr>
              <a:t>2. Inferential statistics is a scientific discipline that uses mathematical tools to make forecasts and projections by analysing the given data. This is of use to people employed in such fields as engineering, economics, biology, the social sciences, business, agriculture and communications.</a:t>
            </a:r>
            <a:endParaRPr lang="en-US" dirty="0"/>
          </a:p>
          <a:p>
            <a:endParaRPr lang="en-US" dirty="0"/>
          </a:p>
        </p:txBody>
      </p:sp>
    </p:spTree>
    <p:extLst>
      <p:ext uri="{BB962C8B-B14F-4D97-AF65-F5344CB8AC3E}">
        <p14:creationId xmlns:p14="http://schemas.microsoft.com/office/powerpoint/2010/main" val="802929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A7EB0-7124-194E-882F-05E5B4B70C9E}"/>
              </a:ext>
            </a:extLst>
          </p:cNvPr>
          <p:cNvPicPr>
            <a:picLocks noChangeAspect="1"/>
          </p:cNvPicPr>
          <p:nvPr/>
        </p:nvPicPr>
        <p:blipFill>
          <a:blip r:embed="rId3"/>
          <a:stretch>
            <a:fillRect/>
          </a:stretch>
        </p:blipFill>
        <p:spPr>
          <a:xfrm>
            <a:off x="715108" y="0"/>
            <a:ext cx="11476892" cy="6858000"/>
          </a:xfrm>
          <a:prstGeom prst="rect">
            <a:avLst/>
          </a:prstGeom>
        </p:spPr>
      </p:pic>
      <p:sp>
        <p:nvSpPr>
          <p:cNvPr id="2" name="Rectangle 1">
            <a:extLst>
              <a:ext uri="{FF2B5EF4-FFF2-40B4-BE49-F238E27FC236}">
                <a16:creationId xmlns:a16="http://schemas.microsoft.com/office/drawing/2014/main" id="{E2C0969A-7E50-4D46-B9C6-5ABBB12CFA65}"/>
              </a:ext>
            </a:extLst>
          </p:cNvPr>
          <p:cNvSpPr/>
          <p:nvPr/>
        </p:nvSpPr>
        <p:spPr>
          <a:xfrm>
            <a:off x="836341" y="144966"/>
            <a:ext cx="11229279" cy="1938992"/>
          </a:xfrm>
          <a:prstGeom prst="rect">
            <a:avLst/>
          </a:prstGeom>
        </p:spPr>
        <p:txBody>
          <a:bodyPr wrap="square">
            <a:spAutoFit/>
          </a:bodyPr>
          <a:lstStyle/>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p:txBody>
      </p:sp>
      <p:pic>
        <p:nvPicPr>
          <p:cNvPr id="5" name="Picture 4">
            <a:extLst>
              <a:ext uri="{FF2B5EF4-FFF2-40B4-BE49-F238E27FC236}">
                <a16:creationId xmlns:a16="http://schemas.microsoft.com/office/drawing/2014/main" id="{2F6E2847-1547-0A48-B5C8-CED319252C0B}"/>
              </a:ext>
            </a:extLst>
          </p:cNvPr>
          <p:cNvPicPr>
            <a:picLocks noChangeAspect="1"/>
          </p:cNvPicPr>
          <p:nvPr/>
        </p:nvPicPr>
        <p:blipFill>
          <a:blip r:embed="rId4"/>
          <a:stretch>
            <a:fillRect/>
          </a:stretch>
        </p:blipFill>
        <p:spPr>
          <a:xfrm>
            <a:off x="3115764" y="0"/>
            <a:ext cx="6670431" cy="3668737"/>
          </a:xfrm>
          <a:prstGeom prst="rect">
            <a:avLst/>
          </a:prstGeom>
        </p:spPr>
      </p:pic>
      <p:sp>
        <p:nvSpPr>
          <p:cNvPr id="12" name="Rectangle 11">
            <a:extLst>
              <a:ext uri="{FF2B5EF4-FFF2-40B4-BE49-F238E27FC236}">
                <a16:creationId xmlns:a16="http://schemas.microsoft.com/office/drawing/2014/main" id="{076A93BC-1B05-8E45-89D0-2A4B018BA4D3}"/>
              </a:ext>
            </a:extLst>
          </p:cNvPr>
          <p:cNvSpPr/>
          <p:nvPr/>
        </p:nvSpPr>
        <p:spPr>
          <a:xfrm>
            <a:off x="1195754" y="4034158"/>
            <a:ext cx="4665784" cy="120885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Population?</a:t>
            </a:r>
          </a:p>
          <a:p>
            <a:endParaRPr lang="en-US" b="1" dirty="0"/>
          </a:p>
          <a:p>
            <a:r>
              <a:rPr lang="en-US" b="1" dirty="0"/>
              <a:t>Refers to the total amount of things.</a:t>
            </a:r>
          </a:p>
          <a:p>
            <a:pPr algn="ctr"/>
            <a:endParaRPr lang="en-US" dirty="0"/>
          </a:p>
        </p:txBody>
      </p:sp>
      <p:sp>
        <p:nvSpPr>
          <p:cNvPr id="13" name="Rectangle 12">
            <a:extLst>
              <a:ext uri="{FF2B5EF4-FFF2-40B4-BE49-F238E27FC236}">
                <a16:creationId xmlns:a16="http://schemas.microsoft.com/office/drawing/2014/main" id="{41417D8C-03E7-BE49-9FDF-A75DA78271D6}"/>
              </a:ext>
            </a:extLst>
          </p:cNvPr>
          <p:cNvSpPr/>
          <p:nvPr/>
        </p:nvSpPr>
        <p:spPr>
          <a:xfrm>
            <a:off x="6717320" y="3991908"/>
            <a:ext cx="4618894" cy="12088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Sample?</a:t>
            </a:r>
          </a:p>
          <a:p>
            <a:endParaRPr lang="en-US" b="1" dirty="0"/>
          </a:p>
          <a:p>
            <a:r>
              <a:rPr lang="en-US" b="1" dirty="0"/>
              <a:t>Small part of population that is used for study.</a:t>
            </a:r>
          </a:p>
          <a:p>
            <a:pPr algn="ctr"/>
            <a:endParaRPr lang="en-US" dirty="0"/>
          </a:p>
        </p:txBody>
      </p:sp>
      <p:sp>
        <p:nvSpPr>
          <p:cNvPr id="14" name="Rectangle 13">
            <a:extLst>
              <a:ext uri="{FF2B5EF4-FFF2-40B4-BE49-F238E27FC236}">
                <a16:creationId xmlns:a16="http://schemas.microsoft.com/office/drawing/2014/main" id="{6B8B7273-BA54-A440-8C5F-5799E1130B98}"/>
              </a:ext>
            </a:extLst>
          </p:cNvPr>
          <p:cNvSpPr/>
          <p:nvPr/>
        </p:nvSpPr>
        <p:spPr>
          <a:xfrm>
            <a:off x="1195754" y="5357366"/>
            <a:ext cx="4665784" cy="12088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Sample Size?</a:t>
            </a:r>
          </a:p>
          <a:p>
            <a:endParaRPr lang="en-US" b="1" dirty="0"/>
          </a:p>
          <a:p>
            <a:r>
              <a:rPr lang="en-US" b="1" dirty="0"/>
              <a:t>Total amount of things in a sample.</a:t>
            </a:r>
          </a:p>
          <a:p>
            <a:pPr algn="ctr"/>
            <a:endParaRPr lang="en-US" dirty="0"/>
          </a:p>
        </p:txBody>
      </p:sp>
      <p:sp>
        <p:nvSpPr>
          <p:cNvPr id="15" name="Rectangle 14">
            <a:extLst>
              <a:ext uri="{FF2B5EF4-FFF2-40B4-BE49-F238E27FC236}">
                <a16:creationId xmlns:a16="http://schemas.microsoft.com/office/drawing/2014/main" id="{425BEC4B-F86C-FC45-AE93-69BE21273082}"/>
              </a:ext>
            </a:extLst>
          </p:cNvPr>
          <p:cNvSpPr/>
          <p:nvPr/>
        </p:nvSpPr>
        <p:spPr>
          <a:xfrm>
            <a:off x="6717320" y="5357366"/>
            <a:ext cx="4665784" cy="12088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Variable?</a:t>
            </a:r>
          </a:p>
          <a:p>
            <a:endParaRPr lang="en-US" b="1" dirty="0"/>
          </a:p>
          <a:p>
            <a:r>
              <a:rPr lang="en-US" b="1" dirty="0"/>
              <a:t>What we are studying. (Measurable, Countable, Categorized)</a:t>
            </a:r>
          </a:p>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112" name="Ink 111">
                <a:extLst>
                  <a:ext uri="{FF2B5EF4-FFF2-40B4-BE49-F238E27FC236}">
                    <a16:creationId xmlns:a16="http://schemas.microsoft.com/office/drawing/2014/main" id="{FB7964B3-C95E-B942-A1F2-A683C7277D55}"/>
                  </a:ext>
                </a:extLst>
              </p14:cNvPr>
              <p14:cNvContentPartPr/>
              <p14:nvPr/>
            </p14:nvContentPartPr>
            <p14:xfrm>
              <a:off x="8837658" y="1697252"/>
              <a:ext cx="3600" cy="12240"/>
            </p14:xfrm>
          </p:contentPart>
        </mc:Choice>
        <mc:Fallback xmlns="">
          <p:pic>
            <p:nvPicPr>
              <p:cNvPr id="112" name="Ink 111">
                <a:extLst>
                  <a:ext uri="{FF2B5EF4-FFF2-40B4-BE49-F238E27FC236}">
                    <a16:creationId xmlns:a16="http://schemas.microsoft.com/office/drawing/2014/main" id="{FB7964B3-C95E-B942-A1F2-A683C7277D55}"/>
                  </a:ext>
                </a:extLst>
              </p:cNvPr>
              <p:cNvPicPr/>
              <p:nvPr/>
            </p:nvPicPr>
            <p:blipFill>
              <a:blip r:embed="rId10"/>
              <a:stretch>
                <a:fillRect/>
              </a:stretch>
            </p:blipFill>
            <p:spPr>
              <a:xfrm>
                <a:off x="8829018" y="1688252"/>
                <a:ext cx="21240" cy="29880"/>
              </a:xfrm>
              <a:prstGeom prst="rect">
                <a:avLst/>
              </a:prstGeom>
            </p:spPr>
          </p:pic>
        </mc:Fallback>
      </mc:AlternateContent>
    </p:spTree>
    <p:extLst>
      <p:ext uri="{BB962C8B-B14F-4D97-AF65-F5344CB8AC3E}">
        <p14:creationId xmlns:p14="http://schemas.microsoft.com/office/powerpoint/2010/main" val="3818714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00694A-2B7A-8F42-A8D1-420C768B5C7B}"/>
              </a:ext>
            </a:extLst>
          </p:cNvPr>
          <p:cNvPicPr>
            <a:picLocks noChangeAspect="1"/>
          </p:cNvPicPr>
          <p:nvPr/>
        </p:nvPicPr>
        <p:blipFill>
          <a:blip r:embed="rId2"/>
          <a:stretch>
            <a:fillRect/>
          </a:stretch>
        </p:blipFill>
        <p:spPr>
          <a:xfrm>
            <a:off x="768848" y="524107"/>
            <a:ext cx="11423152" cy="6101431"/>
          </a:xfrm>
          <a:prstGeom prst="rect">
            <a:avLst/>
          </a:prstGeom>
        </p:spPr>
      </p:pic>
    </p:spTree>
    <p:extLst>
      <p:ext uri="{BB962C8B-B14F-4D97-AF65-F5344CB8AC3E}">
        <p14:creationId xmlns:p14="http://schemas.microsoft.com/office/powerpoint/2010/main" val="1490654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30D7-51DB-F84C-B5B6-925F818F71B5}"/>
              </a:ext>
            </a:extLst>
          </p:cNvPr>
          <p:cNvPicPr>
            <a:picLocks noChangeAspect="1"/>
          </p:cNvPicPr>
          <p:nvPr/>
        </p:nvPicPr>
        <p:blipFill>
          <a:blip r:embed="rId2"/>
          <a:stretch>
            <a:fillRect/>
          </a:stretch>
        </p:blipFill>
        <p:spPr>
          <a:xfrm>
            <a:off x="790112" y="646770"/>
            <a:ext cx="11401887" cy="5978767"/>
          </a:xfrm>
          <a:prstGeom prst="rect">
            <a:avLst/>
          </a:prstGeom>
        </p:spPr>
      </p:pic>
    </p:spTree>
    <p:extLst>
      <p:ext uri="{BB962C8B-B14F-4D97-AF65-F5344CB8AC3E}">
        <p14:creationId xmlns:p14="http://schemas.microsoft.com/office/powerpoint/2010/main" val="242141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33BB7A-0602-E24B-97EC-F780FFBBBB4D}"/>
              </a:ext>
            </a:extLst>
          </p:cNvPr>
          <p:cNvPicPr>
            <a:picLocks noChangeAspect="1"/>
          </p:cNvPicPr>
          <p:nvPr/>
        </p:nvPicPr>
        <p:blipFill>
          <a:blip r:embed="rId2"/>
          <a:stretch>
            <a:fillRect/>
          </a:stretch>
        </p:blipFill>
        <p:spPr>
          <a:xfrm>
            <a:off x="853910" y="680224"/>
            <a:ext cx="11338090" cy="5945314"/>
          </a:xfrm>
          <a:prstGeom prst="rect">
            <a:avLst/>
          </a:prstGeom>
        </p:spPr>
      </p:pic>
    </p:spTree>
    <p:extLst>
      <p:ext uri="{BB962C8B-B14F-4D97-AF65-F5344CB8AC3E}">
        <p14:creationId xmlns:p14="http://schemas.microsoft.com/office/powerpoint/2010/main" val="340297912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13653</TotalTime>
  <Words>1771</Words>
  <Application>Microsoft Macintosh PowerPoint</Application>
  <PresentationFormat>Widescreen</PresentationFormat>
  <Paragraphs>202</Paragraphs>
  <Slides>26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Arial</vt:lpstr>
      <vt:lpstr>Avenir Book</vt:lpstr>
      <vt:lpstr>Calibri</vt:lpstr>
      <vt:lpstr>Cambria Math</vt:lpstr>
      <vt:lpstr>Franklin Gothic Book</vt:lpstr>
      <vt:lpstr>medium-content-sans-serif-font</vt:lpstr>
      <vt:lpstr>medium-content-serif-font</vt:lpstr>
      <vt:lpstr>Crop</vt:lpstr>
      <vt:lpstr>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Microsoft Office User</dc:creator>
  <cp:lastModifiedBy>Microsoft Office User</cp:lastModifiedBy>
  <cp:revision>267</cp:revision>
  <dcterms:created xsi:type="dcterms:W3CDTF">2020-05-11T06:39:20Z</dcterms:created>
  <dcterms:modified xsi:type="dcterms:W3CDTF">2020-12-19T10:48:07Z</dcterms:modified>
</cp:coreProperties>
</file>